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76" r:id="rId3"/>
    <p:sldId id="287" r:id="rId4"/>
    <p:sldId id="286" r:id="rId5"/>
    <p:sldId id="259" r:id="rId6"/>
    <p:sldId id="257" r:id="rId7"/>
    <p:sldId id="260" r:id="rId8"/>
    <p:sldId id="261" r:id="rId9"/>
    <p:sldId id="262" r:id="rId10"/>
    <p:sldId id="263" r:id="rId11"/>
    <p:sldId id="264" r:id="rId12"/>
    <p:sldId id="265" r:id="rId13"/>
    <p:sldId id="266" r:id="rId14"/>
    <p:sldId id="284" r:id="rId15"/>
    <p:sldId id="267" r:id="rId16"/>
    <p:sldId id="268" r:id="rId17"/>
    <p:sldId id="271" r:id="rId18"/>
    <p:sldId id="272" r:id="rId19"/>
    <p:sldId id="273" r:id="rId20"/>
    <p:sldId id="274" r:id="rId21"/>
    <p:sldId id="278" r:id="rId22"/>
    <p:sldId id="277" r:id="rId23"/>
    <p:sldId id="279" r:id="rId24"/>
    <p:sldId id="280" r:id="rId25"/>
    <p:sldId id="281" r:id="rId26"/>
    <p:sldId id="282" r:id="rId27"/>
    <p:sldId id="283"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E0CC"/>
    <a:srgbClr val="9BAFB5"/>
    <a:srgbClr val="4A53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84AF3A-6BB1-490F-87CD-77BDA5030FAA}" v="190" dt="2023-12-02T08:30:27.089"/>
    <p1510:client id="{7F0B0567-4F88-462A-9460-7A749A4102A9}" v="114" dt="2023-12-02T09:03:32.746"/>
  </p1510:revLst>
</p1510:revInfo>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6" d="100"/>
          <a:sy n="96" d="100"/>
        </p:scale>
        <p:origin x="60"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MSE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RF</c:v>
                </c:pt>
                <c:pt idx="1">
                  <c:v>XGB</c:v>
                </c:pt>
              </c:strCache>
            </c:strRef>
          </c:cat>
          <c:val>
            <c:numRef>
              <c:f>Sheet1!$B$2:$B$3</c:f>
              <c:numCache>
                <c:formatCode>General</c:formatCode>
                <c:ptCount val="2"/>
                <c:pt idx="0">
                  <c:v>1.83</c:v>
                </c:pt>
                <c:pt idx="1">
                  <c:v>0.32100000000000001</c:v>
                </c:pt>
              </c:numCache>
            </c:numRef>
          </c:val>
          <c:extLst>
            <c:ext xmlns:c16="http://schemas.microsoft.com/office/drawing/2014/chart" uri="{C3380CC4-5D6E-409C-BE32-E72D297353CC}">
              <c16:uniqueId val="{00000000-8829-4803-B285-79A41CCF7E07}"/>
            </c:ext>
          </c:extLst>
        </c:ser>
        <c:ser>
          <c:idx val="1"/>
          <c:order val="1"/>
          <c:tx>
            <c:strRef>
              <c:f>Sheet1!$C$1</c:f>
              <c:strCache>
                <c:ptCount val="1"/>
                <c:pt idx="0">
                  <c:v>RMSE</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RF</c:v>
                </c:pt>
                <c:pt idx="1">
                  <c:v>XGB</c:v>
                </c:pt>
              </c:strCache>
            </c:strRef>
          </c:cat>
          <c:val>
            <c:numRef>
              <c:f>Sheet1!$C$2:$C$3</c:f>
              <c:numCache>
                <c:formatCode>General</c:formatCode>
                <c:ptCount val="2"/>
                <c:pt idx="0">
                  <c:v>1.353</c:v>
                </c:pt>
                <c:pt idx="1">
                  <c:v>0.56696999999999997</c:v>
                </c:pt>
              </c:numCache>
            </c:numRef>
          </c:val>
          <c:extLst>
            <c:ext xmlns:c16="http://schemas.microsoft.com/office/drawing/2014/chart" uri="{C3380CC4-5D6E-409C-BE32-E72D297353CC}">
              <c16:uniqueId val="{00000001-8829-4803-B285-79A41CCF7E07}"/>
            </c:ext>
          </c:extLst>
        </c:ser>
        <c:dLbls>
          <c:dLblPos val="outEnd"/>
          <c:showLegendKey val="0"/>
          <c:showVal val="1"/>
          <c:showCatName val="0"/>
          <c:showSerName val="0"/>
          <c:showPercent val="0"/>
          <c:showBubbleSize val="0"/>
        </c:dLbls>
        <c:gapWidth val="219"/>
        <c:overlap val="-27"/>
        <c:axId val="1909831007"/>
        <c:axId val="1907083823"/>
      </c:barChart>
      <c:catAx>
        <c:axId val="19098310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07083823"/>
        <c:crosses val="autoZero"/>
        <c:auto val="1"/>
        <c:lblAlgn val="ctr"/>
        <c:lblOffset val="100"/>
        <c:noMultiLvlLbl val="0"/>
      </c:catAx>
      <c:valAx>
        <c:axId val="19070838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098310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MSE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RF</c:v>
                </c:pt>
                <c:pt idx="1">
                  <c:v>XGB</c:v>
                </c:pt>
              </c:strCache>
            </c:strRef>
          </c:cat>
          <c:val>
            <c:numRef>
              <c:f>Sheet1!$B$2:$B$3</c:f>
              <c:numCache>
                <c:formatCode>General</c:formatCode>
                <c:ptCount val="2"/>
                <c:pt idx="0">
                  <c:v>1.21</c:v>
                </c:pt>
                <c:pt idx="1">
                  <c:v>0.30099999999999999</c:v>
                </c:pt>
              </c:numCache>
            </c:numRef>
          </c:val>
          <c:extLst>
            <c:ext xmlns:c16="http://schemas.microsoft.com/office/drawing/2014/chart" uri="{C3380CC4-5D6E-409C-BE32-E72D297353CC}">
              <c16:uniqueId val="{00000000-15C2-42FA-B8FA-942AE11EC708}"/>
            </c:ext>
          </c:extLst>
        </c:ser>
        <c:ser>
          <c:idx val="1"/>
          <c:order val="1"/>
          <c:tx>
            <c:strRef>
              <c:f>Sheet1!$C$1</c:f>
              <c:strCache>
                <c:ptCount val="1"/>
                <c:pt idx="0">
                  <c:v>RMSE</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RF</c:v>
                </c:pt>
                <c:pt idx="1">
                  <c:v>XGB</c:v>
                </c:pt>
              </c:strCache>
            </c:strRef>
          </c:cat>
          <c:val>
            <c:numRef>
              <c:f>Sheet1!$C$2:$C$3</c:f>
              <c:numCache>
                <c:formatCode>General</c:formatCode>
                <c:ptCount val="2"/>
                <c:pt idx="0">
                  <c:v>1.1100000000000001</c:v>
                </c:pt>
                <c:pt idx="1">
                  <c:v>0.54900000000000004</c:v>
                </c:pt>
              </c:numCache>
            </c:numRef>
          </c:val>
          <c:extLst>
            <c:ext xmlns:c16="http://schemas.microsoft.com/office/drawing/2014/chart" uri="{C3380CC4-5D6E-409C-BE32-E72D297353CC}">
              <c16:uniqueId val="{00000001-15C2-42FA-B8FA-942AE11EC708}"/>
            </c:ext>
          </c:extLst>
        </c:ser>
        <c:dLbls>
          <c:dLblPos val="outEnd"/>
          <c:showLegendKey val="0"/>
          <c:showVal val="1"/>
          <c:showCatName val="0"/>
          <c:showSerName val="0"/>
          <c:showPercent val="0"/>
          <c:showBubbleSize val="0"/>
        </c:dLbls>
        <c:gapWidth val="219"/>
        <c:overlap val="-27"/>
        <c:axId val="1909831007"/>
        <c:axId val="1907083823"/>
      </c:barChart>
      <c:catAx>
        <c:axId val="19098310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07083823"/>
        <c:crosses val="autoZero"/>
        <c:auto val="1"/>
        <c:lblAlgn val="ctr"/>
        <c:lblOffset val="100"/>
        <c:noMultiLvlLbl val="0"/>
      </c:catAx>
      <c:valAx>
        <c:axId val="19070838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098310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MSE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RF</c:v>
                </c:pt>
                <c:pt idx="1">
                  <c:v>XGB</c:v>
                </c:pt>
              </c:strCache>
            </c:strRef>
          </c:cat>
          <c:val>
            <c:numRef>
              <c:f>Sheet1!$B$2:$B$3</c:f>
              <c:numCache>
                <c:formatCode>General</c:formatCode>
                <c:ptCount val="2"/>
                <c:pt idx="0">
                  <c:v>1.61</c:v>
                </c:pt>
                <c:pt idx="1">
                  <c:v>0.3</c:v>
                </c:pt>
              </c:numCache>
            </c:numRef>
          </c:val>
          <c:extLst>
            <c:ext xmlns:c16="http://schemas.microsoft.com/office/drawing/2014/chart" uri="{C3380CC4-5D6E-409C-BE32-E72D297353CC}">
              <c16:uniqueId val="{00000000-C429-4491-AF65-75C8E4F002F5}"/>
            </c:ext>
          </c:extLst>
        </c:ser>
        <c:ser>
          <c:idx val="1"/>
          <c:order val="1"/>
          <c:tx>
            <c:strRef>
              <c:f>Sheet1!$C$1</c:f>
              <c:strCache>
                <c:ptCount val="1"/>
                <c:pt idx="0">
                  <c:v>RMSE</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RF</c:v>
                </c:pt>
                <c:pt idx="1">
                  <c:v>XGB</c:v>
                </c:pt>
              </c:strCache>
            </c:strRef>
          </c:cat>
          <c:val>
            <c:numRef>
              <c:f>Sheet1!$C$2:$C$3</c:f>
              <c:numCache>
                <c:formatCode>General</c:formatCode>
                <c:ptCount val="2"/>
                <c:pt idx="0">
                  <c:v>1.27</c:v>
                </c:pt>
                <c:pt idx="1">
                  <c:v>0.54900000000000004</c:v>
                </c:pt>
              </c:numCache>
            </c:numRef>
          </c:val>
          <c:extLst>
            <c:ext xmlns:c16="http://schemas.microsoft.com/office/drawing/2014/chart" uri="{C3380CC4-5D6E-409C-BE32-E72D297353CC}">
              <c16:uniqueId val="{00000001-C429-4491-AF65-75C8E4F002F5}"/>
            </c:ext>
          </c:extLst>
        </c:ser>
        <c:dLbls>
          <c:dLblPos val="outEnd"/>
          <c:showLegendKey val="0"/>
          <c:showVal val="1"/>
          <c:showCatName val="0"/>
          <c:showSerName val="0"/>
          <c:showPercent val="0"/>
          <c:showBubbleSize val="0"/>
        </c:dLbls>
        <c:gapWidth val="219"/>
        <c:overlap val="-27"/>
        <c:axId val="1909831007"/>
        <c:axId val="1907083823"/>
      </c:barChart>
      <c:catAx>
        <c:axId val="19098310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07083823"/>
        <c:crosses val="autoZero"/>
        <c:auto val="1"/>
        <c:lblAlgn val="ctr"/>
        <c:lblOffset val="100"/>
        <c:noMultiLvlLbl val="0"/>
      </c:catAx>
      <c:valAx>
        <c:axId val="19070838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098310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GMM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RF_MSE</c:v>
                </c:pt>
                <c:pt idx="1">
                  <c:v>RF_RMSE</c:v>
                </c:pt>
                <c:pt idx="2">
                  <c:v>XG_MSE</c:v>
                </c:pt>
                <c:pt idx="3">
                  <c:v>XG_RMSE</c:v>
                </c:pt>
              </c:strCache>
            </c:strRef>
          </c:cat>
          <c:val>
            <c:numRef>
              <c:f>Sheet1!$B$2:$B$5</c:f>
              <c:numCache>
                <c:formatCode>General</c:formatCode>
                <c:ptCount val="4"/>
                <c:pt idx="0">
                  <c:v>1.83</c:v>
                </c:pt>
                <c:pt idx="1">
                  <c:v>1.353</c:v>
                </c:pt>
                <c:pt idx="2">
                  <c:v>0.32100000000000001</c:v>
                </c:pt>
                <c:pt idx="3">
                  <c:v>0.56696999999999997</c:v>
                </c:pt>
              </c:numCache>
            </c:numRef>
          </c:val>
          <c:extLst>
            <c:ext xmlns:c16="http://schemas.microsoft.com/office/drawing/2014/chart" uri="{C3380CC4-5D6E-409C-BE32-E72D297353CC}">
              <c16:uniqueId val="{00000000-2DC6-41FF-A7CE-B18AEC6BC935}"/>
            </c:ext>
          </c:extLst>
        </c:ser>
        <c:ser>
          <c:idx val="1"/>
          <c:order val="1"/>
          <c:tx>
            <c:strRef>
              <c:f>Sheet1!$C$1</c:f>
              <c:strCache>
                <c:ptCount val="1"/>
                <c:pt idx="0">
                  <c:v>K-mean</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RF_MSE</c:v>
                </c:pt>
                <c:pt idx="1">
                  <c:v>RF_RMSE</c:v>
                </c:pt>
                <c:pt idx="2">
                  <c:v>XG_MSE</c:v>
                </c:pt>
                <c:pt idx="3">
                  <c:v>XG_RMSE</c:v>
                </c:pt>
              </c:strCache>
            </c:strRef>
          </c:cat>
          <c:val>
            <c:numRef>
              <c:f>Sheet1!$C$2:$C$5</c:f>
              <c:numCache>
                <c:formatCode>General</c:formatCode>
                <c:ptCount val="4"/>
                <c:pt idx="0">
                  <c:v>1.21</c:v>
                </c:pt>
                <c:pt idx="1">
                  <c:v>1.1100000000000001</c:v>
                </c:pt>
                <c:pt idx="2">
                  <c:v>0.3</c:v>
                </c:pt>
                <c:pt idx="3">
                  <c:v>0.54900000000000004</c:v>
                </c:pt>
              </c:numCache>
            </c:numRef>
          </c:val>
          <c:extLst>
            <c:ext xmlns:c16="http://schemas.microsoft.com/office/drawing/2014/chart" uri="{C3380CC4-5D6E-409C-BE32-E72D297353CC}">
              <c16:uniqueId val="{00000001-2DC6-41FF-A7CE-B18AEC6BC935}"/>
            </c:ext>
          </c:extLst>
        </c:ser>
        <c:ser>
          <c:idx val="2"/>
          <c:order val="2"/>
          <c:tx>
            <c:strRef>
              <c:f>Sheet1!$D$1</c:f>
              <c:strCache>
                <c:ptCount val="1"/>
                <c:pt idx="0">
                  <c:v>Agglo</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RF_MSE</c:v>
                </c:pt>
                <c:pt idx="1">
                  <c:v>RF_RMSE</c:v>
                </c:pt>
                <c:pt idx="2">
                  <c:v>XG_MSE</c:v>
                </c:pt>
                <c:pt idx="3">
                  <c:v>XG_RMSE</c:v>
                </c:pt>
              </c:strCache>
            </c:strRef>
          </c:cat>
          <c:val>
            <c:numRef>
              <c:f>Sheet1!$D$2:$D$5</c:f>
              <c:numCache>
                <c:formatCode>General</c:formatCode>
                <c:ptCount val="4"/>
                <c:pt idx="0">
                  <c:v>1.61</c:v>
                </c:pt>
                <c:pt idx="1">
                  <c:v>1.27</c:v>
                </c:pt>
                <c:pt idx="2">
                  <c:v>0.3</c:v>
                </c:pt>
                <c:pt idx="3">
                  <c:v>0.54800000000000004</c:v>
                </c:pt>
              </c:numCache>
            </c:numRef>
          </c:val>
          <c:extLst>
            <c:ext xmlns:c16="http://schemas.microsoft.com/office/drawing/2014/chart" uri="{C3380CC4-5D6E-409C-BE32-E72D297353CC}">
              <c16:uniqueId val="{00000002-2DC6-41FF-A7CE-B18AEC6BC935}"/>
            </c:ext>
          </c:extLst>
        </c:ser>
        <c:dLbls>
          <c:dLblPos val="outEnd"/>
          <c:showLegendKey val="0"/>
          <c:showVal val="1"/>
          <c:showCatName val="0"/>
          <c:showSerName val="0"/>
          <c:showPercent val="0"/>
          <c:showBubbleSize val="0"/>
        </c:dLbls>
        <c:gapWidth val="219"/>
        <c:overlap val="-27"/>
        <c:axId val="1914361263"/>
        <c:axId val="1935081935"/>
      </c:barChart>
      <c:catAx>
        <c:axId val="19143612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35081935"/>
        <c:crosses val="autoZero"/>
        <c:auto val="1"/>
        <c:lblAlgn val="ctr"/>
        <c:lblOffset val="100"/>
        <c:noMultiLvlLbl val="0"/>
      </c:catAx>
      <c:valAx>
        <c:axId val="19350819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143612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3</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GMM</c:v>
                </c:pt>
                <c:pt idx="1">
                  <c:v>K-mean</c:v>
                </c:pt>
                <c:pt idx="2">
                  <c:v>Agglo</c:v>
                </c:pt>
              </c:strCache>
            </c:strRef>
          </c:cat>
          <c:val>
            <c:numRef>
              <c:f>Sheet1!$B$2:$B$4</c:f>
              <c:numCache>
                <c:formatCode>General</c:formatCode>
                <c:ptCount val="3"/>
                <c:pt idx="0">
                  <c:v>0.65300000000000002</c:v>
                </c:pt>
                <c:pt idx="1">
                  <c:v>0.58799999999999997</c:v>
                </c:pt>
                <c:pt idx="2">
                  <c:v>0.56100000000000005</c:v>
                </c:pt>
              </c:numCache>
            </c:numRef>
          </c:val>
          <c:extLst>
            <c:ext xmlns:c16="http://schemas.microsoft.com/office/drawing/2014/chart" uri="{C3380CC4-5D6E-409C-BE32-E72D297353CC}">
              <c16:uniqueId val="{00000000-DFBB-406C-9F12-075B6C641F78}"/>
            </c:ext>
          </c:extLst>
        </c:ser>
        <c:ser>
          <c:idx val="1"/>
          <c:order val="1"/>
          <c:tx>
            <c:strRef>
              <c:f>Sheet1!$C$1</c:f>
              <c:strCache>
                <c:ptCount val="1"/>
                <c:pt idx="0">
                  <c:v>4</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GMM</c:v>
                </c:pt>
                <c:pt idx="1">
                  <c:v>K-mean</c:v>
                </c:pt>
                <c:pt idx="2">
                  <c:v>Agglo</c:v>
                </c:pt>
              </c:strCache>
            </c:strRef>
          </c:cat>
          <c:val>
            <c:numRef>
              <c:f>Sheet1!$C$2:$C$4</c:f>
              <c:numCache>
                <c:formatCode>General</c:formatCode>
                <c:ptCount val="3"/>
                <c:pt idx="0">
                  <c:v>0.56696999999999997</c:v>
                </c:pt>
                <c:pt idx="1">
                  <c:v>0.54900000000000004</c:v>
                </c:pt>
                <c:pt idx="2">
                  <c:v>0.54800000000000004</c:v>
                </c:pt>
              </c:numCache>
            </c:numRef>
          </c:val>
          <c:extLst>
            <c:ext xmlns:c16="http://schemas.microsoft.com/office/drawing/2014/chart" uri="{C3380CC4-5D6E-409C-BE32-E72D297353CC}">
              <c16:uniqueId val="{00000001-DFBB-406C-9F12-075B6C641F78}"/>
            </c:ext>
          </c:extLst>
        </c:ser>
        <c:ser>
          <c:idx val="2"/>
          <c:order val="2"/>
          <c:tx>
            <c:strRef>
              <c:f>Sheet1!$D$1</c:f>
              <c:strCache>
                <c:ptCount val="1"/>
                <c:pt idx="0">
                  <c:v>6</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GMM</c:v>
                </c:pt>
                <c:pt idx="1">
                  <c:v>K-mean</c:v>
                </c:pt>
                <c:pt idx="2">
                  <c:v>Agglo</c:v>
                </c:pt>
              </c:strCache>
            </c:strRef>
          </c:cat>
          <c:val>
            <c:numRef>
              <c:f>Sheet1!$D$2:$D$4</c:f>
              <c:numCache>
                <c:formatCode>General</c:formatCode>
                <c:ptCount val="3"/>
                <c:pt idx="0">
                  <c:v>0.55900000000000005</c:v>
                </c:pt>
                <c:pt idx="1">
                  <c:v>0.502</c:v>
                </c:pt>
                <c:pt idx="2">
                  <c:v>0.505</c:v>
                </c:pt>
              </c:numCache>
            </c:numRef>
          </c:val>
          <c:extLst>
            <c:ext xmlns:c16="http://schemas.microsoft.com/office/drawing/2014/chart" uri="{C3380CC4-5D6E-409C-BE32-E72D297353CC}">
              <c16:uniqueId val="{00000002-DFBB-406C-9F12-075B6C641F78}"/>
            </c:ext>
          </c:extLst>
        </c:ser>
        <c:dLbls>
          <c:dLblPos val="outEnd"/>
          <c:showLegendKey val="0"/>
          <c:showVal val="1"/>
          <c:showCatName val="0"/>
          <c:showSerName val="0"/>
          <c:showPercent val="0"/>
          <c:showBubbleSize val="0"/>
        </c:dLbls>
        <c:gapWidth val="219"/>
        <c:overlap val="-27"/>
        <c:axId val="1916424127"/>
        <c:axId val="1927419391"/>
      </c:barChart>
      <c:catAx>
        <c:axId val="19164241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27419391"/>
        <c:crosses val="autoZero"/>
        <c:auto val="1"/>
        <c:lblAlgn val="ctr"/>
        <c:lblOffset val="100"/>
        <c:noMultiLvlLbl val="0"/>
      </c:catAx>
      <c:valAx>
        <c:axId val="19274193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1642412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Cluster</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Sheet1!$A$2:$A$3</c:f>
              <c:strCache>
                <c:ptCount val="2"/>
                <c:pt idx="0">
                  <c:v>RF_RMSE</c:v>
                </c:pt>
                <c:pt idx="1">
                  <c:v>XGB_RMSE</c:v>
                </c:pt>
              </c:strCache>
            </c:strRef>
          </c:cat>
          <c:val>
            <c:numRef>
              <c:f>Sheet1!$B$2:$B$3</c:f>
              <c:numCache>
                <c:formatCode>General</c:formatCode>
                <c:ptCount val="2"/>
                <c:pt idx="0">
                  <c:v>1.099</c:v>
                </c:pt>
                <c:pt idx="1">
                  <c:v>0.502</c:v>
                </c:pt>
              </c:numCache>
            </c:numRef>
          </c:val>
          <c:extLst>
            <c:ext xmlns:c16="http://schemas.microsoft.com/office/drawing/2014/chart" uri="{C3380CC4-5D6E-409C-BE32-E72D297353CC}">
              <c16:uniqueId val="{00000000-D3B4-4A47-867C-1FC10AEE6481}"/>
            </c:ext>
          </c:extLst>
        </c:ser>
        <c:ser>
          <c:idx val="1"/>
          <c:order val="1"/>
          <c:tx>
            <c:strRef>
              <c:f>Sheet1!$C$1</c:f>
              <c:strCache>
                <c:ptCount val="1"/>
                <c:pt idx="0">
                  <c:v>None</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Sheet1!$A$2:$A$3</c:f>
              <c:strCache>
                <c:ptCount val="2"/>
                <c:pt idx="0">
                  <c:v>RF_RMSE</c:v>
                </c:pt>
                <c:pt idx="1">
                  <c:v>XGB_RMSE</c:v>
                </c:pt>
              </c:strCache>
            </c:strRef>
          </c:cat>
          <c:val>
            <c:numRef>
              <c:f>Sheet1!$C$2:$C$3</c:f>
              <c:numCache>
                <c:formatCode>General</c:formatCode>
                <c:ptCount val="2"/>
                <c:pt idx="0">
                  <c:v>4.4999999999999998E-2</c:v>
                </c:pt>
                <c:pt idx="1">
                  <c:v>4.5999999999999999E-2</c:v>
                </c:pt>
              </c:numCache>
            </c:numRef>
          </c:val>
          <c:extLst>
            <c:ext xmlns:c16="http://schemas.microsoft.com/office/drawing/2014/chart" uri="{C3380CC4-5D6E-409C-BE32-E72D297353CC}">
              <c16:uniqueId val="{00000001-D3B4-4A47-867C-1FC10AEE6481}"/>
            </c:ext>
          </c:extLst>
        </c:ser>
        <c:dLbls>
          <c:dLblPos val="outEnd"/>
          <c:showLegendKey val="0"/>
          <c:showVal val="1"/>
          <c:showCatName val="0"/>
          <c:showSerName val="0"/>
          <c:showPercent val="0"/>
          <c:showBubbleSize val="0"/>
        </c:dLbls>
        <c:gapWidth val="444"/>
        <c:overlap val="-90"/>
        <c:axId val="682956463"/>
        <c:axId val="1911316831"/>
      </c:barChart>
      <c:catAx>
        <c:axId val="68295646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1911316831"/>
        <c:crosses val="autoZero"/>
        <c:auto val="1"/>
        <c:lblAlgn val="ctr"/>
        <c:lblOffset val="100"/>
        <c:noMultiLvlLbl val="0"/>
      </c:catAx>
      <c:valAx>
        <c:axId val="1911316831"/>
        <c:scaling>
          <c:orientation val="minMax"/>
        </c:scaling>
        <c:delete val="1"/>
        <c:axPos val="l"/>
        <c:numFmt formatCode="General" sourceLinked="1"/>
        <c:majorTickMark val="none"/>
        <c:minorTickMark val="none"/>
        <c:tickLblPos val="nextTo"/>
        <c:crossAx val="682956463"/>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5C5EB6-D315-4898-80EA-AAFAA9E39AD9}" type="datetimeFigureOut">
              <a:rPr lang="ko-KR" altLang="en-US" smtClean="0"/>
              <a:t>2023-12-04</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585696-45AF-4997-AD9F-E6F0065EF581}" type="slidenum">
              <a:rPr lang="ko-KR" altLang="en-US" smtClean="0"/>
              <a:t>‹#›</a:t>
            </a:fld>
            <a:endParaRPr lang="ko-KR" altLang="en-US"/>
          </a:p>
        </p:txBody>
      </p:sp>
    </p:spTree>
    <p:extLst>
      <p:ext uri="{BB962C8B-B14F-4D97-AF65-F5344CB8AC3E}">
        <p14:creationId xmlns:p14="http://schemas.microsoft.com/office/powerpoint/2010/main" val="471308845"/>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27585696-45AF-4997-AD9F-E6F0065EF581}" type="slidenum">
              <a:rPr lang="ko-KR" altLang="en-US" smtClean="0"/>
              <a:t>6</a:t>
            </a:fld>
            <a:endParaRPr lang="ko-KR" altLang="en-US"/>
          </a:p>
        </p:txBody>
      </p:sp>
    </p:spTree>
    <p:extLst>
      <p:ext uri="{BB962C8B-B14F-4D97-AF65-F5344CB8AC3E}">
        <p14:creationId xmlns:p14="http://schemas.microsoft.com/office/powerpoint/2010/main" val="2324761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ko-KR" altLang="en-US"/>
              <a:t>마스터 제목 스타일 편집</a:t>
            </a:r>
            <a:endParaRPr lang="en-US"/>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endParaRPr lang="en-US"/>
          </a:p>
        </p:txBody>
      </p:sp>
      <p:sp>
        <p:nvSpPr>
          <p:cNvPr id="7" name="Date Placeholder 6"/>
          <p:cNvSpPr>
            <a:spLocks noGrp="1"/>
          </p:cNvSpPr>
          <p:nvPr>
            <p:ph type="dt" sz="half" idx="10"/>
          </p:nvPr>
        </p:nvSpPr>
        <p:spPr/>
        <p:txBody>
          <a:bodyPr/>
          <a:lstStyle/>
          <a:p>
            <a:fld id="{DB257C1E-69F4-48DD-98C6-74D4942B43E7}" type="datetimeFigureOut">
              <a:rPr lang="en-US" smtClean="0"/>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406906714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p>
            <a:fld id="{DB257C1E-69F4-48DD-98C6-74D4942B43E7}"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1899599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ko-KR" altLang="en-US"/>
              <a:t>마스터 제목 스타일 편집</a:t>
            </a:r>
            <a:endParaRPr lang="en-US"/>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p>
            <a:fld id="{DB257C1E-69F4-48DD-98C6-74D4942B43E7}"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3389564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Content Placeholder 2"/>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7" name="Date Placeholder 6"/>
          <p:cNvSpPr>
            <a:spLocks noGrp="1"/>
          </p:cNvSpPr>
          <p:nvPr>
            <p:ph type="dt" sz="half" idx="10"/>
          </p:nvPr>
        </p:nvSpPr>
        <p:spPr/>
        <p:txBody>
          <a:bodyPr/>
          <a:lstStyle/>
          <a:p>
            <a:fld id="{DB257C1E-69F4-48DD-98C6-74D4942B43E7}" type="datetimeFigureOut">
              <a:rPr lang="en-US" smtClean="0"/>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11218195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ko-KR" altLang="en-US"/>
              <a:t>마스터 제목 스타일 편집</a:t>
            </a:r>
            <a:endParaRPr lang="en-US"/>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7" name="Date Placeholder 6"/>
          <p:cNvSpPr>
            <a:spLocks noGrp="1"/>
          </p:cNvSpPr>
          <p:nvPr>
            <p:ph type="dt" sz="half" idx="10"/>
          </p:nvPr>
        </p:nvSpPr>
        <p:spPr/>
        <p:txBody>
          <a:bodyPr/>
          <a:lstStyle/>
          <a:p>
            <a:fld id="{DB257C1E-69F4-48DD-98C6-74D4942B43E7}" type="datetimeFigureOut">
              <a:rPr lang="en-US" smtClean="0"/>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216734819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Content Placeholder 2"/>
          <p:cNvSpPr>
            <a:spLocks noGrp="1"/>
          </p:cNvSpPr>
          <p:nvPr>
            <p:ph sz="half" idx="1"/>
          </p:nvPr>
        </p:nvSpPr>
        <p:spPr>
          <a:xfrm>
            <a:off x="1581912" y="2638044"/>
            <a:ext cx="4271771" cy="3101982"/>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Content Placeholder 3"/>
          <p:cNvSpPr>
            <a:spLocks noGrp="1"/>
          </p:cNvSpPr>
          <p:nvPr>
            <p:ph sz="half" idx="2"/>
          </p:nvPr>
        </p:nvSpPr>
        <p:spPr>
          <a:xfrm>
            <a:off x="6338315" y="2638044"/>
            <a:ext cx="4270247" cy="3101982"/>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8" name="Date Placeholder 7"/>
          <p:cNvSpPr>
            <a:spLocks noGrp="1"/>
          </p:cNvSpPr>
          <p:nvPr>
            <p:ph type="dt" sz="half" idx="10"/>
          </p:nvPr>
        </p:nvSpPr>
        <p:spPr/>
        <p:txBody>
          <a:bodyPr/>
          <a:lstStyle/>
          <a:p>
            <a:fld id="{DB257C1E-69F4-48DD-98C6-74D4942B43E7}" type="datetimeFigureOut">
              <a:rPr lang="en-US" smtClean="0"/>
              <a:t>12/4/2023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349977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1583436" y="3143250"/>
            <a:ext cx="4270248" cy="2596776"/>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7" name="Date Placeholder 6"/>
          <p:cNvSpPr>
            <a:spLocks noGrp="1"/>
          </p:cNvSpPr>
          <p:nvPr>
            <p:ph type="dt" sz="half" idx="10"/>
          </p:nvPr>
        </p:nvSpPr>
        <p:spPr/>
        <p:txBody>
          <a:bodyPr/>
          <a:lstStyle/>
          <a:p>
            <a:fld id="{DB257C1E-69F4-48DD-98C6-74D4942B43E7}" type="datetimeFigureOut">
              <a:rPr lang="en-US" smtClean="0"/>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6729FC-56F8-40AA-BEE4-0DC77923C832}" type="slidenum">
              <a:rPr lang="en-US" smtClean="0"/>
              <a:t>‹#›</a:t>
            </a:fld>
            <a:endParaRPr lang="en-US"/>
          </a:p>
        </p:txBody>
      </p:sp>
      <p:sp>
        <p:nvSpPr>
          <p:cNvPr id="10" name="Title 9"/>
          <p:cNvSpPr>
            <a:spLocks noGrp="1"/>
          </p:cNvSpPr>
          <p:nvPr>
            <p:ph type="title"/>
          </p:nvPr>
        </p:nvSpPr>
        <p:spPr/>
        <p:txBody>
          <a:bodyPr/>
          <a:lstStyle/>
          <a:p>
            <a:r>
              <a:rPr lang="ko-KR" altLang="en-US"/>
              <a:t>마스터 제목 스타일 편집</a:t>
            </a:r>
            <a:endParaRPr lang="en-US"/>
          </a:p>
        </p:txBody>
      </p:sp>
    </p:spTree>
    <p:extLst>
      <p:ext uri="{BB962C8B-B14F-4D97-AF65-F5344CB8AC3E}">
        <p14:creationId xmlns:p14="http://schemas.microsoft.com/office/powerpoint/2010/main" val="4044832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Date Placeholder 2"/>
          <p:cNvSpPr>
            <a:spLocks noGrp="1"/>
          </p:cNvSpPr>
          <p:nvPr>
            <p:ph type="dt" sz="half" idx="10"/>
          </p:nvPr>
        </p:nvSpPr>
        <p:spPr/>
        <p:txBody>
          <a:bodyPr/>
          <a:lstStyle/>
          <a:p>
            <a:fld id="{DB257C1E-69F4-48DD-98C6-74D4942B43E7}" type="datetimeFigureOut">
              <a:rPr lang="en-US" smtClean="0"/>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2416168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257C1E-69F4-48DD-98C6-74D4942B43E7}" type="datetimeFigureOut">
              <a:rPr lang="en-US" smtClean="0"/>
              <a:t>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1080807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ko-KR" altLang="en-US"/>
              <a:t>마스터 제목 스타일 편집</a:t>
            </a:r>
            <a:endParaRPr lang="en-US"/>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9" name="Date Placeholder 8"/>
          <p:cNvSpPr>
            <a:spLocks noGrp="1"/>
          </p:cNvSpPr>
          <p:nvPr>
            <p:ph type="dt" sz="half" idx="10"/>
          </p:nvPr>
        </p:nvSpPr>
        <p:spPr/>
        <p:txBody>
          <a:bodyPr/>
          <a:lstStyle/>
          <a:p>
            <a:fld id="{DB257C1E-69F4-48DD-98C6-74D4942B43E7}" type="datetimeFigureOut">
              <a:rPr lang="en-US" smtClean="0"/>
              <a:t>12/4/2023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2254291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ko-KR" altLang="en-US"/>
              <a:t>마스터 제목 스타일 편집</a:t>
            </a:r>
            <a:endParaRPr lang="en-US"/>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DB257C1E-69F4-48DD-98C6-74D4942B43E7}" type="datetimeFigureOut">
              <a:rPr lang="en-US" smtClean="0"/>
              <a:t>12/4/2023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D96729FC-56F8-40AA-BEE4-0DC77923C832}" type="slidenum">
              <a:rPr lang="en-US" smtClean="0"/>
              <a:t>‹#›</a:t>
            </a:fld>
            <a:endParaRPr lang="en-US"/>
          </a:p>
        </p:txBody>
      </p:sp>
    </p:spTree>
    <p:extLst>
      <p:ext uri="{BB962C8B-B14F-4D97-AF65-F5344CB8AC3E}">
        <p14:creationId xmlns:p14="http://schemas.microsoft.com/office/powerpoint/2010/main" val="923685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ko-KR" altLang="en-US"/>
              <a:t>마스터 제목 스타일 편집</a:t>
            </a:r>
            <a:endParaRPr lang="en-US"/>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DB257C1E-69F4-48DD-98C6-74D4942B43E7}" type="datetimeFigureOut">
              <a:rPr lang="en-US" smtClean="0"/>
              <a:t>12/4/2023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96729FC-56F8-40AA-BEE4-0DC77923C832}" type="slidenum">
              <a:rPr lang="en-US" smtClean="0"/>
              <a:t>‹#›</a:t>
            </a:fld>
            <a:endParaRPr lang="en-US"/>
          </a:p>
        </p:txBody>
      </p:sp>
    </p:spTree>
    <p:extLst>
      <p:ext uri="{BB962C8B-B14F-4D97-AF65-F5344CB8AC3E}">
        <p14:creationId xmlns:p14="http://schemas.microsoft.com/office/powerpoint/2010/main" val="34866253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C34B8CB-42F4-D006-DB52-A7C89578F032}"/>
              </a:ext>
            </a:extLst>
          </p:cNvPr>
          <p:cNvSpPr>
            <a:spLocks noGrp="1"/>
          </p:cNvSpPr>
          <p:nvPr>
            <p:ph type="ctrTitle"/>
          </p:nvPr>
        </p:nvSpPr>
        <p:spPr>
          <a:xfrm>
            <a:off x="1600200" y="1167544"/>
            <a:ext cx="8991600" cy="1645920"/>
          </a:xfrm>
        </p:spPr>
        <p:txBody>
          <a:bodyPr/>
          <a:lstStyle/>
          <a:p>
            <a:r>
              <a:rPr lang="en-US" dirty="0"/>
              <a:t>Predicting House Prices</a:t>
            </a:r>
          </a:p>
        </p:txBody>
      </p:sp>
      <p:sp>
        <p:nvSpPr>
          <p:cNvPr id="3" name="부제목 2">
            <a:extLst>
              <a:ext uri="{FF2B5EF4-FFF2-40B4-BE49-F238E27FC236}">
                <a16:creationId xmlns:a16="http://schemas.microsoft.com/office/drawing/2014/main" id="{A6DA93EC-F164-5F59-5EA7-EDA600BD7A21}"/>
              </a:ext>
            </a:extLst>
          </p:cNvPr>
          <p:cNvSpPr>
            <a:spLocks noGrp="1"/>
          </p:cNvSpPr>
          <p:nvPr>
            <p:ph type="subTitle" idx="1"/>
          </p:nvPr>
        </p:nvSpPr>
        <p:spPr>
          <a:xfrm>
            <a:off x="1600200" y="3499960"/>
            <a:ext cx="8991600" cy="2890680"/>
          </a:xfrm>
        </p:spPr>
        <p:txBody>
          <a:bodyPr>
            <a:normAutofit/>
          </a:bodyPr>
          <a:lstStyle/>
          <a:p>
            <a:r>
              <a:rPr lang="en-US" sz="3000" b="1" dirty="0"/>
              <a:t>Group 3</a:t>
            </a:r>
          </a:p>
          <a:p>
            <a:r>
              <a:rPr lang="en-US" dirty="0" err="1"/>
              <a:t>Seungmo</a:t>
            </a:r>
            <a:r>
              <a:rPr lang="en-US" dirty="0"/>
              <a:t> Choi (202324425)</a:t>
            </a:r>
          </a:p>
          <a:p>
            <a:r>
              <a:rPr lang="en-US" dirty="0"/>
              <a:t> ABDULLAH WAN MUHAMAD HANIFF FIKRY (202332524)</a:t>
            </a:r>
          </a:p>
          <a:p>
            <a:r>
              <a:rPr lang="en-US" dirty="0" err="1"/>
              <a:t>Seongsik</a:t>
            </a:r>
            <a:r>
              <a:rPr lang="en-US" dirty="0"/>
              <a:t> Jeong (202324423)</a:t>
            </a:r>
          </a:p>
          <a:p>
            <a:r>
              <a:rPr lang="en-US" dirty="0"/>
              <a:t> Seokyeom Park (202128564)</a:t>
            </a:r>
          </a:p>
          <a:p>
            <a:r>
              <a:rPr lang="en-US"/>
              <a:t>David Riemer(202332590)</a:t>
            </a:r>
            <a:endParaRPr lang="en-US" dirty="0"/>
          </a:p>
        </p:txBody>
      </p:sp>
    </p:spTree>
    <p:extLst>
      <p:ext uri="{BB962C8B-B14F-4D97-AF65-F5344CB8AC3E}">
        <p14:creationId xmlns:p14="http://schemas.microsoft.com/office/powerpoint/2010/main" val="16842634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085BB23-BBEE-8BC6-5772-5EA4537BE549}"/>
              </a:ext>
            </a:extLst>
          </p:cNvPr>
          <p:cNvSpPr>
            <a:spLocks noGrp="1"/>
          </p:cNvSpPr>
          <p:nvPr>
            <p:ph type="title"/>
          </p:nvPr>
        </p:nvSpPr>
        <p:spPr>
          <a:xfrm>
            <a:off x="6901435" y="2386744"/>
            <a:ext cx="4486656" cy="1645920"/>
          </a:xfrm>
        </p:spPr>
        <p:txBody>
          <a:bodyPr vert="horz" lIns="274320" tIns="182880" rIns="274320" bIns="182880" rtlCol="0" anchor="ctr" anchorCtr="1">
            <a:normAutofit/>
          </a:bodyPr>
          <a:lstStyle/>
          <a:p>
            <a:r>
              <a:rPr lang="en-US" sz="3200"/>
              <a:t>Visualizing Correlations</a:t>
            </a:r>
          </a:p>
        </p:txBody>
      </p:sp>
      <p:sp>
        <p:nvSpPr>
          <p:cNvPr id="19" name="Rectangle 18">
            <a:extLst>
              <a:ext uri="{FF2B5EF4-FFF2-40B4-BE49-F238E27FC236}">
                <a16:creationId xmlns:a16="http://schemas.microsoft.com/office/drawing/2014/main" id="{733DEE68-6B15-49E1-8C6F-EE553B0597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30" y="640080"/>
            <a:ext cx="5455920"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0">
            <a:extLst>
              <a:ext uri="{FF2B5EF4-FFF2-40B4-BE49-F238E27FC236}">
                <a16:creationId xmlns:a16="http://schemas.microsoft.com/office/drawing/2014/main" id="{EC3F07C8-CCA3-4D2E-A900-8396148C1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8" y="802767"/>
            <a:ext cx="5129784"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내용 개체 틀 6">
            <a:extLst>
              <a:ext uri="{FF2B5EF4-FFF2-40B4-BE49-F238E27FC236}">
                <a16:creationId xmlns:a16="http://schemas.microsoft.com/office/drawing/2014/main" id="{224378CF-F9FA-DB59-F842-5369506B405E}"/>
              </a:ext>
            </a:extLst>
          </p:cNvPr>
          <p:cNvPicPr>
            <a:picLocks noGrp="1" noChangeAspect="1"/>
          </p:cNvPicPr>
          <p:nvPr>
            <p:ph idx="1"/>
          </p:nvPr>
        </p:nvPicPr>
        <p:blipFill rotWithShape="1">
          <a:blip r:embed="rId2"/>
          <a:srcRect l="107" r="2739" b="1"/>
          <a:stretch/>
        </p:blipFill>
        <p:spPr>
          <a:xfrm>
            <a:off x="1126238" y="1122807"/>
            <a:ext cx="4489704" cy="4297680"/>
          </a:xfrm>
          <a:prstGeom prst="rect">
            <a:avLst/>
          </a:prstGeom>
        </p:spPr>
      </p:pic>
      <p:pic>
        <p:nvPicPr>
          <p:cNvPr id="9" name="그림 8">
            <a:extLst>
              <a:ext uri="{FF2B5EF4-FFF2-40B4-BE49-F238E27FC236}">
                <a16:creationId xmlns:a16="http://schemas.microsoft.com/office/drawing/2014/main" id="{1A7409E3-632F-7496-6D9C-BF20666A0C20}"/>
              </a:ext>
            </a:extLst>
          </p:cNvPr>
          <p:cNvPicPr>
            <a:picLocks noChangeAspect="1"/>
          </p:cNvPicPr>
          <p:nvPr/>
        </p:nvPicPr>
        <p:blipFill>
          <a:blip r:embed="rId3"/>
          <a:stretch>
            <a:fillRect/>
          </a:stretch>
        </p:blipFill>
        <p:spPr>
          <a:xfrm>
            <a:off x="6419090" y="4389438"/>
            <a:ext cx="5455921" cy="1249184"/>
          </a:xfrm>
          <a:prstGeom prst="rect">
            <a:avLst/>
          </a:prstGeom>
        </p:spPr>
      </p:pic>
    </p:spTree>
    <p:extLst>
      <p:ext uri="{BB962C8B-B14F-4D97-AF65-F5344CB8AC3E}">
        <p14:creationId xmlns:p14="http://schemas.microsoft.com/office/powerpoint/2010/main" val="1378086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930BC020-BDBF-49EB-9898-BAB5BF559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64950C64-5D81-40F1-9601-8BA0D63BAE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429000"/>
            <a:ext cx="12192000" cy="3429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15752129-A68C-8BF8-5F89-152E44D35C77}"/>
              </a:ext>
            </a:extLst>
          </p:cNvPr>
          <p:cNvSpPr>
            <a:spLocks noGrp="1"/>
          </p:cNvSpPr>
          <p:nvPr>
            <p:ph type="title"/>
          </p:nvPr>
        </p:nvSpPr>
        <p:spPr>
          <a:xfrm>
            <a:off x="2231136" y="3781241"/>
            <a:ext cx="7729729" cy="855406"/>
          </a:xfrm>
          <a:noFill/>
          <a:ln>
            <a:solidFill>
              <a:schemeClr val="bg1"/>
            </a:solidFill>
          </a:ln>
        </p:spPr>
        <p:txBody>
          <a:bodyPr vert="horz" lIns="274320" tIns="182880" rIns="274320" bIns="182880" rtlCol="0" anchorCtr="1">
            <a:normAutofit/>
          </a:bodyPr>
          <a:lstStyle/>
          <a:p>
            <a:r>
              <a:rPr lang="en-US" sz="2400">
                <a:solidFill>
                  <a:schemeClr val="bg1"/>
                </a:solidFill>
              </a:rPr>
              <a:t>Dropping features</a:t>
            </a:r>
          </a:p>
        </p:txBody>
      </p:sp>
      <p:pic>
        <p:nvPicPr>
          <p:cNvPr id="7" name="그림 6">
            <a:extLst>
              <a:ext uri="{FF2B5EF4-FFF2-40B4-BE49-F238E27FC236}">
                <a16:creationId xmlns:a16="http://schemas.microsoft.com/office/drawing/2014/main" id="{A0546E38-0A0A-DBFF-D622-F60727A3169C}"/>
              </a:ext>
            </a:extLst>
          </p:cNvPr>
          <p:cNvPicPr>
            <a:picLocks noChangeAspect="1"/>
          </p:cNvPicPr>
          <p:nvPr/>
        </p:nvPicPr>
        <p:blipFill>
          <a:blip r:embed="rId2"/>
          <a:stretch>
            <a:fillRect/>
          </a:stretch>
        </p:blipFill>
        <p:spPr>
          <a:xfrm>
            <a:off x="2392018" y="1061084"/>
            <a:ext cx="7407964" cy="1740871"/>
          </a:xfrm>
          <a:prstGeom prst="rect">
            <a:avLst/>
          </a:prstGeom>
        </p:spPr>
      </p:pic>
      <p:sp>
        <p:nvSpPr>
          <p:cNvPr id="25" name="Content Placeholder 15">
            <a:extLst>
              <a:ext uri="{FF2B5EF4-FFF2-40B4-BE49-F238E27FC236}">
                <a16:creationId xmlns:a16="http://schemas.microsoft.com/office/drawing/2014/main" id="{5375CA94-10D7-6584-6888-63CE33F63928}"/>
              </a:ext>
            </a:extLst>
          </p:cNvPr>
          <p:cNvSpPr>
            <a:spLocks noGrp="1"/>
          </p:cNvSpPr>
          <p:nvPr>
            <p:ph idx="1"/>
          </p:nvPr>
        </p:nvSpPr>
        <p:spPr>
          <a:xfrm>
            <a:off x="2238412" y="4846076"/>
            <a:ext cx="7715177" cy="1271556"/>
          </a:xfrm>
        </p:spPr>
        <p:txBody>
          <a:bodyPr>
            <a:normAutofit/>
          </a:bodyPr>
          <a:lstStyle/>
          <a:p>
            <a:r>
              <a:rPr lang="en-US" dirty="0">
                <a:solidFill>
                  <a:schemeClr val="bg1"/>
                </a:solidFill>
              </a:rPr>
              <a:t>We decided to remove features which have under 0.3 correlation with ‘price’</a:t>
            </a:r>
          </a:p>
        </p:txBody>
      </p:sp>
    </p:spTree>
    <p:extLst>
      <p:ext uri="{BB962C8B-B14F-4D97-AF65-F5344CB8AC3E}">
        <p14:creationId xmlns:p14="http://schemas.microsoft.com/office/powerpoint/2010/main" val="37765812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7" name="그림 6">
            <a:extLst>
              <a:ext uri="{FF2B5EF4-FFF2-40B4-BE49-F238E27FC236}">
                <a16:creationId xmlns:a16="http://schemas.microsoft.com/office/drawing/2014/main" id="{DA9ECCC6-1CFE-6D8E-3848-F4ECB839A53C}"/>
              </a:ext>
            </a:extLst>
          </p:cNvPr>
          <p:cNvPicPr>
            <a:picLocks noChangeAspect="1"/>
          </p:cNvPicPr>
          <p:nvPr/>
        </p:nvPicPr>
        <p:blipFill>
          <a:blip r:embed="rId2"/>
          <a:stretch>
            <a:fillRect/>
          </a:stretch>
        </p:blipFill>
        <p:spPr>
          <a:xfrm>
            <a:off x="643468" y="1754621"/>
            <a:ext cx="6250769" cy="3187891"/>
          </a:xfrm>
          <a:prstGeom prst="rect">
            <a:avLst/>
          </a:prstGeom>
        </p:spPr>
      </p:pic>
      <p:sp>
        <p:nvSpPr>
          <p:cNvPr id="3" name="내용 개체 틀 2">
            <a:extLst>
              <a:ext uri="{FF2B5EF4-FFF2-40B4-BE49-F238E27FC236}">
                <a16:creationId xmlns:a16="http://schemas.microsoft.com/office/drawing/2014/main" id="{E7A195BA-6D0D-1380-3668-8C6B4B9A8562}"/>
              </a:ext>
            </a:extLst>
          </p:cNvPr>
          <p:cNvSpPr>
            <a:spLocks noGrp="1"/>
          </p:cNvSpPr>
          <p:nvPr>
            <p:ph idx="1"/>
          </p:nvPr>
        </p:nvSpPr>
        <p:spPr>
          <a:xfrm>
            <a:off x="8184558" y="882650"/>
            <a:ext cx="3363974" cy="5171016"/>
          </a:xfrm>
        </p:spPr>
        <p:txBody>
          <a:bodyPr>
            <a:normAutofit/>
          </a:bodyPr>
          <a:lstStyle/>
          <a:p>
            <a:pPr algn="ctr"/>
            <a:r>
              <a:rPr lang="en-US" dirty="0">
                <a:solidFill>
                  <a:schemeClr val="bg1"/>
                </a:solidFill>
              </a:rPr>
              <a:t>We have dropped following features (data1)</a:t>
            </a:r>
          </a:p>
          <a:p>
            <a:pPr algn="ctr"/>
            <a:r>
              <a:rPr lang="en-US" dirty="0">
                <a:solidFill>
                  <a:schemeClr val="bg1"/>
                </a:solidFill>
              </a:rPr>
              <a:t>Id</a:t>
            </a:r>
          </a:p>
          <a:p>
            <a:pPr algn="ctr"/>
            <a:r>
              <a:rPr lang="en-US" dirty="0">
                <a:solidFill>
                  <a:schemeClr val="bg1"/>
                </a:solidFill>
              </a:rPr>
              <a:t>Date</a:t>
            </a:r>
          </a:p>
          <a:p>
            <a:pPr algn="ctr"/>
            <a:r>
              <a:rPr lang="en-US" dirty="0" err="1">
                <a:solidFill>
                  <a:schemeClr val="bg1"/>
                </a:solidFill>
              </a:rPr>
              <a:t>Sqft_lot</a:t>
            </a:r>
            <a:endParaRPr lang="en-US" dirty="0">
              <a:solidFill>
                <a:schemeClr val="bg1"/>
              </a:solidFill>
            </a:endParaRPr>
          </a:p>
          <a:p>
            <a:pPr algn="ctr"/>
            <a:r>
              <a:rPr lang="en-US" dirty="0">
                <a:solidFill>
                  <a:schemeClr val="bg1"/>
                </a:solidFill>
              </a:rPr>
              <a:t>Floors</a:t>
            </a:r>
          </a:p>
          <a:p>
            <a:pPr algn="ctr"/>
            <a:r>
              <a:rPr lang="en-US" dirty="0">
                <a:solidFill>
                  <a:schemeClr val="bg1"/>
                </a:solidFill>
              </a:rPr>
              <a:t>Waterfront</a:t>
            </a:r>
          </a:p>
          <a:p>
            <a:pPr algn="ctr"/>
            <a:r>
              <a:rPr lang="en-US" dirty="0" err="1">
                <a:solidFill>
                  <a:schemeClr val="bg1"/>
                </a:solidFill>
              </a:rPr>
              <a:t>Yr_built</a:t>
            </a:r>
            <a:endParaRPr lang="en-US" dirty="0">
              <a:solidFill>
                <a:schemeClr val="bg1"/>
              </a:solidFill>
            </a:endParaRPr>
          </a:p>
          <a:p>
            <a:pPr algn="ctr"/>
            <a:r>
              <a:rPr lang="en-US" dirty="0" err="1">
                <a:solidFill>
                  <a:schemeClr val="bg1"/>
                </a:solidFill>
              </a:rPr>
              <a:t>Yr_renovated</a:t>
            </a:r>
            <a:endParaRPr lang="en-US" dirty="0">
              <a:solidFill>
                <a:schemeClr val="bg1"/>
              </a:solidFill>
            </a:endParaRPr>
          </a:p>
          <a:p>
            <a:pPr algn="ctr"/>
            <a:r>
              <a:rPr lang="en-US" dirty="0" err="1">
                <a:solidFill>
                  <a:schemeClr val="bg1"/>
                </a:solidFill>
              </a:rPr>
              <a:t>Zipcode</a:t>
            </a:r>
            <a:endParaRPr lang="en-US" dirty="0">
              <a:solidFill>
                <a:schemeClr val="bg1"/>
              </a:solidFill>
            </a:endParaRPr>
          </a:p>
          <a:p>
            <a:pPr algn="ctr"/>
            <a:r>
              <a:rPr lang="en-US" dirty="0">
                <a:solidFill>
                  <a:schemeClr val="bg1"/>
                </a:solidFill>
              </a:rPr>
              <a:t>Long</a:t>
            </a:r>
          </a:p>
          <a:p>
            <a:pPr algn="ctr"/>
            <a:r>
              <a:rPr lang="en-US" dirty="0">
                <a:solidFill>
                  <a:schemeClr val="bg1"/>
                </a:solidFill>
              </a:rPr>
              <a:t>Sqft_lot15</a:t>
            </a:r>
          </a:p>
          <a:p>
            <a:pPr algn="ctr"/>
            <a:r>
              <a:rPr lang="en-US" dirty="0">
                <a:solidFill>
                  <a:schemeClr val="bg1"/>
                </a:solidFill>
              </a:rPr>
              <a:t>Condition</a:t>
            </a:r>
          </a:p>
          <a:p>
            <a:pPr algn="ctr"/>
            <a:endParaRPr lang="en-US" dirty="0">
              <a:solidFill>
                <a:schemeClr val="bg1"/>
              </a:solidFill>
            </a:endParaRPr>
          </a:p>
        </p:txBody>
      </p:sp>
    </p:spTree>
    <p:extLst>
      <p:ext uri="{BB962C8B-B14F-4D97-AF65-F5344CB8AC3E}">
        <p14:creationId xmlns:p14="http://schemas.microsoft.com/office/powerpoint/2010/main" val="605214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7">
            <a:extLst>
              <a:ext uri="{FF2B5EF4-FFF2-40B4-BE49-F238E27FC236}">
                <a16:creationId xmlns:a16="http://schemas.microsoft.com/office/drawing/2014/main" id="{419501C6-F015-4273-AF88-E0F6C8538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9">
            <a:extLst>
              <a:ext uri="{FF2B5EF4-FFF2-40B4-BE49-F238E27FC236}">
                <a16:creationId xmlns:a16="http://schemas.microsoft.com/office/drawing/2014/main" id="{CA677DB7-5829-45BD-9754-5EC484CC42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91620E68-CBD2-1649-CDF0-FC95A97E0A13}"/>
              </a:ext>
            </a:extLst>
          </p:cNvPr>
          <p:cNvSpPr>
            <a:spLocks noGrp="1"/>
          </p:cNvSpPr>
          <p:nvPr>
            <p:ph type="title"/>
          </p:nvPr>
        </p:nvSpPr>
        <p:spPr>
          <a:xfrm>
            <a:off x="804672" y="2404872"/>
            <a:ext cx="3044950" cy="1627792"/>
          </a:xfrm>
        </p:spPr>
        <p:txBody>
          <a:bodyPr vert="horz" lIns="274320" tIns="182880" rIns="274320" bIns="182880" rtlCol="0" anchor="ctr" anchorCtr="1">
            <a:normAutofit/>
          </a:bodyPr>
          <a:lstStyle/>
          <a:p>
            <a:r>
              <a:rPr lang="en-US"/>
              <a:t>New heatmap</a:t>
            </a:r>
          </a:p>
        </p:txBody>
      </p:sp>
      <p:pic>
        <p:nvPicPr>
          <p:cNvPr id="5" name="그림 4">
            <a:extLst>
              <a:ext uri="{FF2B5EF4-FFF2-40B4-BE49-F238E27FC236}">
                <a16:creationId xmlns:a16="http://schemas.microsoft.com/office/drawing/2014/main" id="{34A7465E-28B5-B0DC-C70B-603035ECD96F}"/>
              </a:ext>
            </a:extLst>
          </p:cNvPr>
          <p:cNvPicPr>
            <a:picLocks noChangeAspect="1"/>
          </p:cNvPicPr>
          <p:nvPr/>
        </p:nvPicPr>
        <p:blipFill>
          <a:blip r:embed="rId2"/>
          <a:stretch>
            <a:fillRect/>
          </a:stretch>
        </p:blipFill>
        <p:spPr>
          <a:xfrm>
            <a:off x="5294376" y="729520"/>
            <a:ext cx="6257544" cy="5084254"/>
          </a:xfrm>
          <a:prstGeom prst="rect">
            <a:avLst/>
          </a:prstGeom>
        </p:spPr>
      </p:pic>
    </p:spTree>
    <p:extLst>
      <p:ext uri="{BB962C8B-B14F-4D97-AF65-F5344CB8AC3E}">
        <p14:creationId xmlns:p14="http://schemas.microsoft.com/office/powerpoint/2010/main" val="13499066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그림 4">
            <a:extLst>
              <a:ext uri="{FF2B5EF4-FFF2-40B4-BE49-F238E27FC236}">
                <a16:creationId xmlns:a16="http://schemas.microsoft.com/office/drawing/2014/main" id="{0F44DCDC-85A1-4460-69B3-16577E4C3F1A}"/>
              </a:ext>
            </a:extLst>
          </p:cNvPr>
          <p:cNvPicPr>
            <a:picLocks noChangeAspect="1"/>
          </p:cNvPicPr>
          <p:nvPr/>
        </p:nvPicPr>
        <p:blipFill rotWithShape="1">
          <a:blip r:embed="rId2"/>
          <a:srcRect r="19453"/>
          <a:stretch/>
        </p:blipFill>
        <p:spPr>
          <a:xfrm>
            <a:off x="4650909" y="10"/>
            <a:ext cx="7541090" cy="6857989"/>
          </a:xfrm>
          <a:prstGeom prst="rect">
            <a:avLst/>
          </a:prstGeom>
        </p:spPr>
      </p:pic>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8F20582D-F1E5-EF8D-D2B1-B48E0A09B187}"/>
              </a:ext>
            </a:extLst>
          </p:cNvPr>
          <p:cNvSpPr>
            <a:spLocks noGrp="1"/>
          </p:cNvSpPr>
          <p:nvPr>
            <p:ph type="title"/>
          </p:nvPr>
        </p:nvSpPr>
        <p:spPr>
          <a:xfrm>
            <a:off x="643467" y="643467"/>
            <a:ext cx="3363974" cy="1728044"/>
          </a:xfrm>
          <a:noFill/>
          <a:ln>
            <a:solidFill>
              <a:schemeClr val="bg1"/>
            </a:solidFill>
          </a:ln>
        </p:spPr>
        <p:txBody>
          <a:bodyPr wrap="square">
            <a:normAutofit/>
          </a:bodyPr>
          <a:lstStyle/>
          <a:p>
            <a:r>
              <a:rPr lang="en-US" dirty="0">
                <a:solidFill>
                  <a:schemeClr val="bg1"/>
                </a:solidFill>
              </a:rPr>
              <a:t>Making second data</a:t>
            </a:r>
          </a:p>
        </p:txBody>
      </p:sp>
      <p:sp>
        <p:nvSpPr>
          <p:cNvPr id="3" name="내용 개체 틀 2">
            <a:extLst>
              <a:ext uri="{FF2B5EF4-FFF2-40B4-BE49-F238E27FC236}">
                <a16:creationId xmlns:a16="http://schemas.microsoft.com/office/drawing/2014/main" id="{05EA4BF5-D3B7-F774-8EE0-59F97ABB3CB6}"/>
              </a:ext>
            </a:extLst>
          </p:cNvPr>
          <p:cNvSpPr>
            <a:spLocks noGrp="1"/>
          </p:cNvSpPr>
          <p:nvPr>
            <p:ph idx="1"/>
          </p:nvPr>
        </p:nvSpPr>
        <p:spPr>
          <a:xfrm>
            <a:off x="643468" y="2638044"/>
            <a:ext cx="3363974" cy="3415622"/>
          </a:xfrm>
        </p:spPr>
        <p:txBody>
          <a:bodyPr>
            <a:normAutofit/>
          </a:bodyPr>
          <a:lstStyle/>
          <a:p>
            <a:r>
              <a:rPr lang="en-US" dirty="0">
                <a:solidFill>
                  <a:schemeClr val="bg1"/>
                </a:solidFill>
              </a:rPr>
              <a:t>We have dropped features which have under 0 correlation with ‘price’ </a:t>
            </a:r>
          </a:p>
          <a:p>
            <a:r>
              <a:rPr lang="en-US" dirty="0">
                <a:solidFill>
                  <a:schemeClr val="bg1"/>
                </a:solidFill>
              </a:rPr>
              <a:t>Dropped features:</a:t>
            </a:r>
          </a:p>
          <a:p>
            <a:pPr lvl="1"/>
            <a:r>
              <a:rPr lang="en-US" dirty="0">
                <a:solidFill>
                  <a:schemeClr val="bg1"/>
                </a:solidFill>
              </a:rPr>
              <a:t>Id</a:t>
            </a:r>
          </a:p>
          <a:p>
            <a:pPr lvl="1"/>
            <a:r>
              <a:rPr lang="en-US" dirty="0" err="1">
                <a:solidFill>
                  <a:schemeClr val="bg1"/>
                </a:solidFill>
              </a:rPr>
              <a:t>Zipcode</a:t>
            </a:r>
            <a:endParaRPr lang="en-US" dirty="0">
              <a:solidFill>
                <a:schemeClr val="bg1"/>
              </a:solidFill>
            </a:endParaRPr>
          </a:p>
          <a:p>
            <a:pPr lvl="1"/>
            <a:endParaRPr lang="en-US" dirty="0">
              <a:solidFill>
                <a:schemeClr val="bg1"/>
              </a:solidFill>
            </a:endParaRPr>
          </a:p>
          <a:p>
            <a:pPr lvl="1"/>
            <a:endParaRPr lang="en-US" dirty="0">
              <a:solidFill>
                <a:schemeClr val="bg1"/>
              </a:solidFill>
            </a:endParaRPr>
          </a:p>
          <a:p>
            <a:pPr marL="228600" lvl="1" indent="0">
              <a:buNone/>
            </a:pPr>
            <a:endParaRPr lang="en-US" dirty="0">
              <a:solidFill>
                <a:schemeClr val="bg1"/>
              </a:solidFill>
            </a:endParaRPr>
          </a:p>
        </p:txBody>
      </p:sp>
    </p:spTree>
    <p:extLst>
      <p:ext uri="{BB962C8B-B14F-4D97-AF65-F5344CB8AC3E}">
        <p14:creationId xmlns:p14="http://schemas.microsoft.com/office/powerpoint/2010/main" val="2990556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30BC020-BDBF-49EB-9898-BAB5BF559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4950C64-5D81-40F1-9601-8BA0D63BAE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429000"/>
            <a:ext cx="12192000" cy="3429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DDF7A8-2573-6A85-216C-09C62600D74F}"/>
              </a:ext>
            </a:extLst>
          </p:cNvPr>
          <p:cNvSpPr>
            <a:spLocks noGrp="1"/>
          </p:cNvSpPr>
          <p:nvPr>
            <p:ph type="title"/>
          </p:nvPr>
        </p:nvSpPr>
        <p:spPr>
          <a:xfrm>
            <a:off x="2231136" y="3781241"/>
            <a:ext cx="7729729" cy="855406"/>
          </a:xfrm>
          <a:noFill/>
          <a:ln>
            <a:solidFill>
              <a:schemeClr val="bg1"/>
            </a:solidFill>
          </a:ln>
        </p:spPr>
        <p:txBody>
          <a:bodyPr>
            <a:normAutofit/>
          </a:bodyPr>
          <a:lstStyle/>
          <a:p>
            <a:r>
              <a:rPr lang="en-US" sz="2400">
                <a:solidFill>
                  <a:schemeClr val="bg1"/>
                </a:solidFill>
              </a:rPr>
              <a:t>Splitting the DATA</a:t>
            </a:r>
          </a:p>
        </p:txBody>
      </p:sp>
      <p:sp>
        <p:nvSpPr>
          <p:cNvPr id="12" name="Content Placeholder 11">
            <a:extLst>
              <a:ext uri="{FF2B5EF4-FFF2-40B4-BE49-F238E27FC236}">
                <a16:creationId xmlns:a16="http://schemas.microsoft.com/office/drawing/2014/main" id="{04F732A9-FFFB-2CB9-9823-E2AB55C87472}"/>
              </a:ext>
            </a:extLst>
          </p:cNvPr>
          <p:cNvSpPr>
            <a:spLocks noGrp="1"/>
          </p:cNvSpPr>
          <p:nvPr>
            <p:ph idx="1"/>
          </p:nvPr>
        </p:nvSpPr>
        <p:spPr>
          <a:xfrm>
            <a:off x="2238412" y="4846076"/>
            <a:ext cx="7715177" cy="1271556"/>
          </a:xfrm>
        </p:spPr>
        <p:txBody>
          <a:bodyPr vert="horz" lIns="91440" tIns="45720" rIns="91440" bIns="45720" rtlCol="0" anchor="t">
            <a:normAutofit/>
          </a:bodyPr>
          <a:lstStyle/>
          <a:p>
            <a:endParaRPr lang="en-US">
              <a:solidFill>
                <a:schemeClr val="bg1"/>
              </a:solidFill>
            </a:endParaRPr>
          </a:p>
          <a:p>
            <a:r>
              <a:rPr lang="en-US">
                <a:solidFill>
                  <a:schemeClr val="bg1"/>
                </a:solidFill>
              </a:rPr>
              <a:t>We do this for both data1 and data2</a:t>
            </a:r>
          </a:p>
          <a:p>
            <a:pPr marL="0" indent="0">
              <a:buNone/>
            </a:pPr>
            <a:endParaRPr lang="en-US">
              <a:solidFill>
                <a:schemeClr val="bg1"/>
              </a:solidFill>
            </a:endParaRPr>
          </a:p>
        </p:txBody>
      </p:sp>
      <p:pic>
        <p:nvPicPr>
          <p:cNvPr id="3" name="Picture 2" descr="A screenshot of a computer program&#10;&#10;Description automatically generated">
            <a:extLst>
              <a:ext uri="{FF2B5EF4-FFF2-40B4-BE49-F238E27FC236}">
                <a16:creationId xmlns:a16="http://schemas.microsoft.com/office/drawing/2014/main" id="{53610698-4430-7C9E-6CED-4A4DD68330F1}"/>
              </a:ext>
            </a:extLst>
          </p:cNvPr>
          <p:cNvPicPr>
            <a:picLocks noChangeAspect="1"/>
          </p:cNvPicPr>
          <p:nvPr/>
        </p:nvPicPr>
        <p:blipFill>
          <a:blip r:embed="rId2"/>
          <a:stretch>
            <a:fillRect/>
          </a:stretch>
        </p:blipFill>
        <p:spPr>
          <a:xfrm>
            <a:off x="2409701" y="248887"/>
            <a:ext cx="7382493" cy="3084617"/>
          </a:xfrm>
          <a:prstGeom prst="rect">
            <a:avLst/>
          </a:prstGeom>
        </p:spPr>
      </p:pic>
    </p:spTree>
    <p:extLst>
      <p:ext uri="{BB962C8B-B14F-4D97-AF65-F5344CB8AC3E}">
        <p14:creationId xmlns:p14="http://schemas.microsoft.com/office/powerpoint/2010/main" val="2830395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EF23-0B15-A165-E454-70CF7F9802B0}"/>
              </a:ext>
            </a:extLst>
          </p:cNvPr>
          <p:cNvSpPr>
            <a:spLocks noGrp="1"/>
          </p:cNvSpPr>
          <p:nvPr>
            <p:ph type="title"/>
          </p:nvPr>
        </p:nvSpPr>
        <p:spPr/>
        <p:txBody>
          <a:bodyPr/>
          <a:lstStyle/>
          <a:p>
            <a:r>
              <a:rPr lang="en-US"/>
              <a:t>Creating the models</a:t>
            </a:r>
          </a:p>
        </p:txBody>
      </p:sp>
      <p:pic>
        <p:nvPicPr>
          <p:cNvPr id="7" name="Content Placeholder 6" descr="A screenshot of a computer program&#10;&#10;Description automatically generated">
            <a:extLst>
              <a:ext uri="{FF2B5EF4-FFF2-40B4-BE49-F238E27FC236}">
                <a16:creationId xmlns:a16="http://schemas.microsoft.com/office/drawing/2014/main" id="{4E6DD0AB-CA40-5C5B-5D96-FFF89096277F}"/>
              </a:ext>
            </a:extLst>
          </p:cNvPr>
          <p:cNvPicPr>
            <a:picLocks noGrp="1" noChangeAspect="1"/>
          </p:cNvPicPr>
          <p:nvPr>
            <p:ph idx="1"/>
          </p:nvPr>
        </p:nvPicPr>
        <p:blipFill>
          <a:blip r:embed="rId2"/>
          <a:stretch>
            <a:fillRect/>
          </a:stretch>
        </p:blipFill>
        <p:spPr>
          <a:xfrm>
            <a:off x="3557885" y="2329558"/>
            <a:ext cx="5096021" cy="4352306"/>
          </a:xfrm>
        </p:spPr>
      </p:pic>
    </p:spTree>
    <p:extLst>
      <p:ext uri="{BB962C8B-B14F-4D97-AF65-F5344CB8AC3E}">
        <p14:creationId xmlns:p14="http://schemas.microsoft.com/office/powerpoint/2010/main" val="36100080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9DD50-DE5B-D715-2975-1196A50B0410}"/>
              </a:ext>
            </a:extLst>
          </p:cNvPr>
          <p:cNvSpPr>
            <a:spLocks noGrp="1"/>
          </p:cNvSpPr>
          <p:nvPr>
            <p:ph type="title"/>
          </p:nvPr>
        </p:nvSpPr>
        <p:spPr/>
        <p:txBody>
          <a:bodyPr/>
          <a:lstStyle/>
          <a:p>
            <a:r>
              <a:rPr lang="en-US"/>
              <a:t>Creating the models</a:t>
            </a:r>
          </a:p>
        </p:txBody>
      </p:sp>
      <p:pic>
        <p:nvPicPr>
          <p:cNvPr id="5" name="Content Placeholder 4" descr="A screenshot of a computer program&#10;&#10;Description automatically generated">
            <a:extLst>
              <a:ext uri="{FF2B5EF4-FFF2-40B4-BE49-F238E27FC236}">
                <a16:creationId xmlns:a16="http://schemas.microsoft.com/office/drawing/2014/main" id="{73CA976D-BD06-B17D-5F73-C001AFAD344B}"/>
              </a:ext>
            </a:extLst>
          </p:cNvPr>
          <p:cNvPicPr>
            <a:picLocks noGrp="1" noChangeAspect="1"/>
          </p:cNvPicPr>
          <p:nvPr>
            <p:ph idx="1"/>
          </p:nvPr>
        </p:nvPicPr>
        <p:blipFill>
          <a:blip r:embed="rId2"/>
          <a:stretch>
            <a:fillRect/>
          </a:stretch>
        </p:blipFill>
        <p:spPr>
          <a:xfrm>
            <a:off x="2226624" y="2582903"/>
            <a:ext cx="7738753" cy="1965358"/>
          </a:xfrm>
        </p:spPr>
      </p:pic>
    </p:spTree>
    <p:extLst>
      <p:ext uri="{BB962C8B-B14F-4D97-AF65-F5344CB8AC3E}">
        <p14:creationId xmlns:p14="http://schemas.microsoft.com/office/powerpoint/2010/main" val="28856730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2F5B8-DC57-50F5-096C-0C28B1F2FBD3}"/>
              </a:ext>
            </a:extLst>
          </p:cNvPr>
          <p:cNvSpPr>
            <a:spLocks noGrp="1"/>
          </p:cNvSpPr>
          <p:nvPr>
            <p:ph type="title"/>
          </p:nvPr>
        </p:nvSpPr>
        <p:spPr/>
        <p:txBody>
          <a:bodyPr/>
          <a:lstStyle/>
          <a:p>
            <a:r>
              <a:rPr lang="en-US"/>
              <a:t>Training and applying the models</a:t>
            </a:r>
          </a:p>
        </p:txBody>
      </p:sp>
      <p:pic>
        <p:nvPicPr>
          <p:cNvPr id="3" name="Content Placeholder 2" descr="A screenshot of a computer program&#10;&#10;Description automatically generated">
            <a:extLst>
              <a:ext uri="{FF2B5EF4-FFF2-40B4-BE49-F238E27FC236}">
                <a16:creationId xmlns:a16="http://schemas.microsoft.com/office/drawing/2014/main" id="{C3C8AA2D-DD07-B6D0-DF3F-77D527609D87}"/>
              </a:ext>
            </a:extLst>
          </p:cNvPr>
          <p:cNvPicPr>
            <a:picLocks noGrp="1" noChangeAspect="1"/>
          </p:cNvPicPr>
          <p:nvPr>
            <p:ph idx="1"/>
          </p:nvPr>
        </p:nvPicPr>
        <p:blipFill>
          <a:blip r:embed="rId2"/>
          <a:stretch>
            <a:fillRect/>
          </a:stretch>
        </p:blipFill>
        <p:spPr>
          <a:xfrm>
            <a:off x="2228928" y="2170872"/>
            <a:ext cx="7736129" cy="3996220"/>
          </a:xfrm>
        </p:spPr>
      </p:pic>
    </p:spTree>
    <p:extLst>
      <p:ext uri="{BB962C8B-B14F-4D97-AF65-F5344CB8AC3E}">
        <p14:creationId xmlns:p14="http://schemas.microsoft.com/office/powerpoint/2010/main" val="31407259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9F26AF7-9AC1-49A4-8F89-2C63E1C0A0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91851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18CF06-A21E-C7B6-5F82-BF066576BD1F}"/>
              </a:ext>
            </a:extLst>
          </p:cNvPr>
          <p:cNvSpPr>
            <a:spLocks noGrp="1"/>
          </p:cNvSpPr>
          <p:nvPr>
            <p:ph type="title"/>
          </p:nvPr>
        </p:nvSpPr>
        <p:spPr>
          <a:xfrm>
            <a:off x="1600200" y="4269282"/>
            <a:ext cx="8991600" cy="1264762"/>
          </a:xfrm>
        </p:spPr>
        <p:txBody>
          <a:bodyPr vert="horz" lIns="274320" tIns="182880" rIns="274320" bIns="182880" rtlCol="0" anchor="ctr" anchorCtr="1">
            <a:normAutofit/>
          </a:bodyPr>
          <a:lstStyle/>
          <a:p>
            <a:r>
              <a:rPr lang="en-US" sz="3200"/>
              <a:t>Evaluating the models</a:t>
            </a:r>
          </a:p>
        </p:txBody>
      </p:sp>
      <p:pic>
        <p:nvPicPr>
          <p:cNvPr id="3" name="Picture 2" descr="A graph with text on it&#10;&#10;Description automatically generated">
            <a:extLst>
              <a:ext uri="{FF2B5EF4-FFF2-40B4-BE49-F238E27FC236}">
                <a16:creationId xmlns:a16="http://schemas.microsoft.com/office/drawing/2014/main" id="{267189D5-AE6C-2C8E-0822-956A29000D9B}"/>
              </a:ext>
            </a:extLst>
          </p:cNvPr>
          <p:cNvPicPr>
            <a:picLocks noChangeAspect="1"/>
          </p:cNvPicPr>
          <p:nvPr/>
        </p:nvPicPr>
        <p:blipFill>
          <a:blip r:embed="rId2"/>
          <a:stretch>
            <a:fillRect/>
          </a:stretch>
        </p:blipFill>
        <p:spPr>
          <a:xfrm>
            <a:off x="1556004" y="884743"/>
            <a:ext cx="4297680" cy="2707537"/>
          </a:xfrm>
          <a:prstGeom prst="rect">
            <a:avLst/>
          </a:prstGeom>
        </p:spPr>
      </p:pic>
      <p:pic>
        <p:nvPicPr>
          <p:cNvPr id="4" name="Content Placeholder 3">
            <a:extLst>
              <a:ext uri="{FF2B5EF4-FFF2-40B4-BE49-F238E27FC236}">
                <a16:creationId xmlns:a16="http://schemas.microsoft.com/office/drawing/2014/main" id="{1068C113-FDEB-F789-3EDF-4FB2388A4286}"/>
              </a:ext>
            </a:extLst>
          </p:cNvPr>
          <p:cNvPicPr>
            <a:picLocks noGrp="1" noChangeAspect="1"/>
          </p:cNvPicPr>
          <p:nvPr>
            <p:ph idx="1"/>
          </p:nvPr>
        </p:nvPicPr>
        <p:blipFill>
          <a:blip r:embed="rId3"/>
          <a:stretch>
            <a:fillRect/>
          </a:stretch>
        </p:blipFill>
        <p:spPr>
          <a:xfrm>
            <a:off x="6338316" y="895486"/>
            <a:ext cx="4297680" cy="2686050"/>
          </a:xfrm>
          <a:prstGeom prst="rect">
            <a:avLst/>
          </a:prstGeom>
        </p:spPr>
      </p:pic>
    </p:spTree>
    <p:extLst>
      <p:ext uri="{BB962C8B-B14F-4D97-AF65-F5344CB8AC3E}">
        <p14:creationId xmlns:p14="http://schemas.microsoft.com/office/powerpoint/2010/main" val="3645148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2B85737-FCED-68B6-045D-869F5DBEC8F9}"/>
              </a:ext>
            </a:extLst>
          </p:cNvPr>
          <p:cNvSpPr>
            <a:spLocks noGrp="1"/>
          </p:cNvSpPr>
          <p:nvPr>
            <p:ph type="title"/>
          </p:nvPr>
        </p:nvSpPr>
        <p:spPr>
          <a:xfrm>
            <a:off x="1739515" y="438517"/>
            <a:ext cx="8712969" cy="771447"/>
          </a:xfrm>
          <a:solidFill>
            <a:srgbClr val="9BAFB5"/>
          </a:solidFill>
          <a:ln>
            <a:solidFill>
              <a:schemeClr val="bg1"/>
            </a:solidFill>
          </a:ln>
        </p:spPr>
        <p:txBody>
          <a:bodyPr wrap="square">
            <a:normAutofit/>
          </a:bodyPr>
          <a:lstStyle/>
          <a:p>
            <a:r>
              <a:rPr lang="en-US" dirty="0">
                <a:solidFill>
                  <a:schemeClr val="bg1"/>
                </a:solidFill>
              </a:rPr>
              <a:t>Purpose of project</a:t>
            </a:r>
          </a:p>
        </p:txBody>
      </p:sp>
      <p:grpSp>
        <p:nvGrpSpPr>
          <p:cNvPr id="34" name="그룹 33">
            <a:extLst>
              <a:ext uri="{FF2B5EF4-FFF2-40B4-BE49-F238E27FC236}">
                <a16:creationId xmlns:a16="http://schemas.microsoft.com/office/drawing/2014/main" id="{61167CF2-0D50-DDD1-17AF-F4796E9D5853}"/>
              </a:ext>
            </a:extLst>
          </p:cNvPr>
          <p:cNvGrpSpPr/>
          <p:nvPr/>
        </p:nvGrpSpPr>
        <p:grpSpPr>
          <a:xfrm>
            <a:off x="1185734" y="2002840"/>
            <a:ext cx="4147128" cy="3777210"/>
            <a:chOff x="1933879" y="1894598"/>
            <a:chExt cx="4147128" cy="3777210"/>
          </a:xfrm>
        </p:grpSpPr>
        <p:sp>
          <p:nvSpPr>
            <p:cNvPr id="4" name="직사각형 3">
              <a:extLst>
                <a:ext uri="{FF2B5EF4-FFF2-40B4-BE49-F238E27FC236}">
                  <a16:creationId xmlns:a16="http://schemas.microsoft.com/office/drawing/2014/main" id="{A10F9173-88CA-FEF1-7CDB-97AB7085172C}"/>
                </a:ext>
              </a:extLst>
            </p:cNvPr>
            <p:cNvSpPr/>
            <p:nvPr/>
          </p:nvSpPr>
          <p:spPr>
            <a:xfrm>
              <a:off x="1933879" y="1894598"/>
              <a:ext cx="4147128" cy="434109"/>
            </a:xfrm>
            <a:prstGeom prst="rect">
              <a:avLst/>
            </a:prstGeom>
            <a:solidFill>
              <a:srgbClr val="FBE0C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Model for prediction</a:t>
              </a:r>
              <a:endParaRPr lang="ko-KR" altLang="en-US" dirty="0">
                <a:solidFill>
                  <a:schemeClr val="tx1"/>
                </a:solidFill>
              </a:endParaRPr>
            </a:p>
          </p:txBody>
        </p:sp>
        <p:sp>
          <p:nvSpPr>
            <p:cNvPr id="5" name="직사각형 4">
              <a:extLst>
                <a:ext uri="{FF2B5EF4-FFF2-40B4-BE49-F238E27FC236}">
                  <a16:creationId xmlns:a16="http://schemas.microsoft.com/office/drawing/2014/main" id="{154C1E70-AF44-7EA8-E905-500CCE7FE288}"/>
                </a:ext>
              </a:extLst>
            </p:cNvPr>
            <p:cNvSpPr/>
            <p:nvPr/>
          </p:nvSpPr>
          <p:spPr>
            <a:xfrm>
              <a:off x="1933879" y="2585793"/>
              <a:ext cx="4147128" cy="434109"/>
            </a:xfrm>
            <a:prstGeom prst="rect">
              <a:avLst/>
            </a:prstGeom>
            <a:solidFill>
              <a:srgbClr val="FBE0C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Pre-process Data</a:t>
              </a:r>
              <a:endParaRPr lang="ko-KR" altLang="en-US" dirty="0">
                <a:solidFill>
                  <a:schemeClr val="tx1"/>
                </a:solidFill>
              </a:endParaRPr>
            </a:p>
          </p:txBody>
        </p:sp>
        <p:sp>
          <p:nvSpPr>
            <p:cNvPr id="13" name="직사각형 12">
              <a:extLst>
                <a:ext uri="{FF2B5EF4-FFF2-40B4-BE49-F238E27FC236}">
                  <a16:creationId xmlns:a16="http://schemas.microsoft.com/office/drawing/2014/main" id="{6BB1EE0C-7B2F-27BD-872D-A1BC42FEF79C}"/>
                </a:ext>
              </a:extLst>
            </p:cNvPr>
            <p:cNvSpPr/>
            <p:nvPr/>
          </p:nvSpPr>
          <p:spPr>
            <a:xfrm>
              <a:off x="1933879" y="3911746"/>
              <a:ext cx="1908448" cy="434109"/>
            </a:xfrm>
            <a:prstGeom prst="rect">
              <a:avLst/>
            </a:prstGeom>
            <a:solidFill>
              <a:srgbClr val="FBE0C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Only Model</a:t>
              </a:r>
              <a:endParaRPr lang="ko-KR" altLang="en-US" dirty="0">
                <a:solidFill>
                  <a:schemeClr val="tx1"/>
                </a:solidFill>
              </a:endParaRPr>
            </a:p>
          </p:txBody>
        </p:sp>
        <p:sp>
          <p:nvSpPr>
            <p:cNvPr id="14" name="직사각형 13">
              <a:extLst>
                <a:ext uri="{FF2B5EF4-FFF2-40B4-BE49-F238E27FC236}">
                  <a16:creationId xmlns:a16="http://schemas.microsoft.com/office/drawing/2014/main" id="{56C87B0B-A77E-7DF7-3F50-FD10C40EDA32}"/>
                </a:ext>
              </a:extLst>
            </p:cNvPr>
            <p:cNvSpPr/>
            <p:nvPr/>
          </p:nvSpPr>
          <p:spPr>
            <a:xfrm>
              <a:off x="4172559" y="3276988"/>
              <a:ext cx="1908448" cy="434109"/>
            </a:xfrm>
            <a:prstGeom prst="rect">
              <a:avLst/>
            </a:prstGeom>
            <a:solidFill>
              <a:srgbClr val="FBE0C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Clustering</a:t>
              </a:r>
              <a:endParaRPr lang="ko-KR" altLang="en-US" dirty="0">
                <a:solidFill>
                  <a:schemeClr val="tx1"/>
                </a:solidFill>
              </a:endParaRPr>
            </a:p>
          </p:txBody>
        </p:sp>
        <p:sp>
          <p:nvSpPr>
            <p:cNvPr id="15" name="직사각형 14">
              <a:extLst>
                <a:ext uri="{FF2B5EF4-FFF2-40B4-BE49-F238E27FC236}">
                  <a16:creationId xmlns:a16="http://schemas.microsoft.com/office/drawing/2014/main" id="{A3C776E2-9A8E-4914-FC86-D9F1C2F051A9}"/>
                </a:ext>
              </a:extLst>
            </p:cNvPr>
            <p:cNvSpPr/>
            <p:nvPr/>
          </p:nvSpPr>
          <p:spPr>
            <a:xfrm>
              <a:off x="4172559" y="4464249"/>
              <a:ext cx="1908448" cy="434109"/>
            </a:xfrm>
            <a:prstGeom prst="rect">
              <a:avLst/>
            </a:prstGeom>
            <a:solidFill>
              <a:srgbClr val="FBE0C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Apply Model</a:t>
              </a:r>
              <a:endParaRPr lang="ko-KR" altLang="en-US" dirty="0">
                <a:solidFill>
                  <a:schemeClr val="tx1"/>
                </a:solidFill>
              </a:endParaRPr>
            </a:p>
          </p:txBody>
        </p:sp>
        <p:sp>
          <p:nvSpPr>
            <p:cNvPr id="16" name="직사각형 15">
              <a:extLst>
                <a:ext uri="{FF2B5EF4-FFF2-40B4-BE49-F238E27FC236}">
                  <a16:creationId xmlns:a16="http://schemas.microsoft.com/office/drawing/2014/main" id="{DCDC5379-93F4-4CF9-9436-25CB5EFE43C4}"/>
                </a:ext>
              </a:extLst>
            </p:cNvPr>
            <p:cNvSpPr/>
            <p:nvPr/>
          </p:nvSpPr>
          <p:spPr>
            <a:xfrm>
              <a:off x="1933879" y="5237699"/>
              <a:ext cx="4147128" cy="434109"/>
            </a:xfrm>
            <a:prstGeom prst="rect">
              <a:avLst/>
            </a:prstGeom>
            <a:solidFill>
              <a:srgbClr val="FBE0C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Compare the performance</a:t>
              </a:r>
              <a:endParaRPr lang="ko-KR" altLang="en-US" dirty="0">
                <a:solidFill>
                  <a:schemeClr val="tx1"/>
                </a:solidFill>
              </a:endParaRPr>
            </a:p>
          </p:txBody>
        </p:sp>
        <p:cxnSp>
          <p:nvCxnSpPr>
            <p:cNvPr id="20" name="직선 화살표 연결선 19">
              <a:extLst>
                <a:ext uri="{FF2B5EF4-FFF2-40B4-BE49-F238E27FC236}">
                  <a16:creationId xmlns:a16="http://schemas.microsoft.com/office/drawing/2014/main" id="{B77621BA-B478-D701-8921-2AB2FB36378F}"/>
                </a:ext>
              </a:extLst>
            </p:cNvPr>
            <p:cNvCxnSpPr>
              <a:stCxn id="4" idx="2"/>
              <a:endCxn id="5" idx="0"/>
            </p:cNvCxnSpPr>
            <p:nvPr/>
          </p:nvCxnSpPr>
          <p:spPr>
            <a:xfrm>
              <a:off x="4007443" y="2328707"/>
              <a:ext cx="0" cy="257086"/>
            </a:xfrm>
            <a:prstGeom prst="straightConnector1">
              <a:avLst/>
            </a:prstGeom>
            <a:ln w="15875">
              <a:solidFill>
                <a:srgbClr val="9BAFB5"/>
              </a:solidFill>
              <a:tailEnd type="triangle"/>
            </a:ln>
          </p:spPr>
          <p:style>
            <a:lnRef idx="1">
              <a:schemeClr val="accent1"/>
            </a:lnRef>
            <a:fillRef idx="0">
              <a:schemeClr val="accent1"/>
            </a:fillRef>
            <a:effectRef idx="0">
              <a:schemeClr val="accent1"/>
            </a:effectRef>
            <a:fontRef idx="minor">
              <a:schemeClr val="tx1"/>
            </a:fontRef>
          </p:style>
        </p:cxnSp>
        <p:cxnSp>
          <p:nvCxnSpPr>
            <p:cNvPr id="22" name="직선 화살표 연결선 21">
              <a:extLst>
                <a:ext uri="{FF2B5EF4-FFF2-40B4-BE49-F238E27FC236}">
                  <a16:creationId xmlns:a16="http://schemas.microsoft.com/office/drawing/2014/main" id="{E414666D-68E5-D9B5-575D-8E146D97F71D}"/>
                </a:ext>
              </a:extLst>
            </p:cNvPr>
            <p:cNvCxnSpPr>
              <a:stCxn id="5" idx="2"/>
              <a:endCxn id="14" idx="0"/>
            </p:cNvCxnSpPr>
            <p:nvPr/>
          </p:nvCxnSpPr>
          <p:spPr>
            <a:xfrm>
              <a:off x="4007443" y="3019902"/>
              <a:ext cx="1119340" cy="257086"/>
            </a:xfrm>
            <a:prstGeom prst="straightConnector1">
              <a:avLst/>
            </a:prstGeom>
            <a:ln w="12700">
              <a:solidFill>
                <a:srgbClr val="9BAFB5"/>
              </a:solidFill>
              <a:tailEnd type="triangle"/>
            </a:ln>
          </p:spPr>
          <p:style>
            <a:lnRef idx="1">
              <a:schemeClr val="accent1"/>
            </a:lnRef>
            <a:fillRef idx="0">
              <a:schemeClr val="accent1"/>
            </a:fillRef>
            <a:effectRef idx="0">
              <a:schemeClr val="accent1"/>
            </a:effectRef>
            <a:fontRef idx="minor">
              <a:schemeClr val="tx1"/>
            </a:fontRef>
          </p:style>
        </p:cxnSp>
        <p:cxnSp>
          <p:nvCxnSpPr>
            <p:cNvPr id="24" name="직선 화살표 연결선 23">
              <a:extLst>
                <a:ext uri="{FF2B5EF4-FFF2-40B4-BE49-F238E27FC236}">
                  <a16:creationId xmlns:a16="http://schemas.microsoft.com/office/drawing/2014/main" id="{6AEEC093-F1D6-07A7-872D-E37FCDB519CA}"/>
                </a:ext>
              </a:extLst>
            </p:cNvPr>
            <p:cNvCxnSpPr>
              <a:stCxn id="5" idx="2"/>
              <a:endCxn id="13" idx="0"/>
            </p:cNvCxnSpPr>
            <p:nvPr/>
          </p:nvCxnSpPr>
          <p:spPr>
            <a:xfrm flipH="1">
              <a:off x="2888103" y="3019902"/>
              <a:ext cx="1119340" cy="891844"/>
            </a:xfrm>
            <a:prstGeom prst="straightConnector1">
              <a:avLst/>
            </a:prstGeom>
            <a:ln w="12700">
              <a:solidFill>
                <a:srgbClr val="9BAFB5"/>
              </a:solidFill>
              <a:tailEnd type="triangle"/>
            </a:ln>
          </p:spPr>
          <p:style>
            <a:lnRef idx="1">
              <a:schemeClr val="accent1"/>
            </a:lnRef>
            <a:fillRef idx="0">
              <a:schemeClr val="accent1"/>
            </a:fillRef>
            <a:effectRef idx="0">
              <a:schemeClr val="accent1"/>
            </a:effectRef>
            <a:fontRef idx="minor">
              <a:schemeClr val="tx1"/>
            </a:fontRef>
          </p:style>
        </p:cxnSp>
        <p:cxnSp>
          <p:nvCxnSpPr>
            <p:cNvPr id="26" name="직선 화살표 연결선 25">
              <a:extLst>
                <a:ext uri="{FF2B5EF4-FFF2-40B4-BE49-F238E27FC236}">
                  <a16:creationId xmlns:a16="http://schemas.microsoft.com/office/drawing/2014/main" id="{1824BA49-0AD8-51DE-004F-DB94CE039DF0}"/>
                </a:ext>
              </a:extLst>
            </p:cNvPr>
            <p:cNvCxnSpPr>
              <a:stCxn id="13" idx="2"/>
              <a:endCxn id="16" idx="0"/>
            </p:cNvCxnSpPr>
            <p:nvPr/>
          </p:nvCxnSpPr>
          <p:spPr>
            <a:xfrm>
              <a:off x="2888103" y="4345855"/>
              <a:ext cx="1119340" cy="891844"/>
            </a:xfrm>
            <a:prstGeom prst="straightConnector1">
              <a:avLst/>
            </a:prstGeom>
            <a:ln w="12700">
              <a:solidFill>
                <a:srgbClr val="9BAFB5"/>
              </a:solidFill>
              <a:tailEnd type="triangle"/>
            </a:ln>
          </p:spPr>
          <p:style>
            <a:lnRef idx="1">
              <a:schemeClr val="accent1"/>
            </a:lnRef>
            <a:fillRef idx="0">
              <a:schemeClr val="accent1"/>
            </a:fillRef>
            <a:effectRef idx="0">
              <a:schemeClr val="accent1"/>
            </a:effectRef>
            <a:fontRef idx="minor">
              <a:schemeClr val="tx1"/>
            </a:fontRef>
          </p:style>
        </p:cxnSp>
        <p:cxnSp>
          <p:nvCxnSpPr>
            <p:cNvPr id="28" name="직선 화살표 연결선 27">
              <a:extLst>
                <a:ext uri="{FF2B5EF4-FFF2-40B4-BE49-F238E27FC236}">
                  <a16:creationId xmlns:a16="http://schemas.microsoft.com/office/drawing/2014/main" id="{86AF9EF8-FB87-0522-FFB7-27A25E4F172C}"/>
                </a:ext>
              </a:extLst>
            </p:cNvPr>
            <p:cNvCxnSpPr>
              <a:stCxn id="14" idx="2"/>
              <a:endCxn id="15" idx="0"/>
            </p:cNvCxnSpPr>
            <p:nvPr/>
          </p:nvCxnSpPr>
          <p:spPr>
            <a:xfrm>
              <a:off x="5126783" y="3711097"/>
              <a:ext cx="0" cy="753152"/>
            </a:xfrm>
            <a:prstGeom prst="straightConnector1">
              <a:avLst/>
            </a:prstGeom>
            <a:ln w="12700">
              <a:solidFill>
                <a:srgbClr val="9BAFB5"/>
              </a:solidFill>
              <a:tailEnd type="triangle"/>
            </a:ln>
          </p:spPr>
          <p:style>
            <a:lnRef idx="1">
              <a:schemeClr val="accent1"/>
            </a:lnRef>
            <a:fillRef idx="0">
              <a:schemeClr val="accent1"/>
            </a:fillRef>
            <a:effectRef idx="0">
              <a:schemeClr val="accent1"/>
            </a:effectRef>
            <a:fontRef idx="minor">
              <a:schemeClr val="tx1"/>
            </a:fontRef>
          </p:style>
        </p:cxnSp>
        <p:cxnSp>
          <p:nvCxnSpPr>
            <p:cNvPr id="30" name="직선 화살표 연결선 29">
              <a:extLst>
                <a:ext uri="{FF2B5EF4-FFF2-40B4-BE49-F238E27FC236}">
                  <a16:creationId xmlns:a16="http://schemas.microsoft.com/office/drawing/2014/main" id="{34E1029F-5FA9-18E2-97B5-7712EBD64A17}"/>
                </a:ext>
              </a:extLst>
            </p:cNvPr>
            <p:cNvCxnSpPr>
              <a:stCxn id="15" idx="2"/>
              <a:endCxn id="16" idx="0"/>
            </p:cNvCxnSpPr>
            <p:nvPr/>
          </p:nvCxnSpPr>
          <p:spPr>
            <a:xfrm flipH="1">
              <a:off x="4007443" y="4898358"/>
              <a:ext cx="1119340" cy="339341"/>
            </a:xfrm>
            <a:prstGeom prst="straightConnector1">
              <a:avLst/>
            </a:prstGeom>
            <a:ln w="12700">
              <a:solidFill>
                <a:srgbClr val="9BAFB5"/>
              </a:solidFill>
              <a:tailEnd type="triangle"/>
            </a:ln>
          </p:spPr>
          <p:style>
            <a:lnRef idx="1">
              <a:schemeClr val="accent1"/>
            </a:lnRef>
            <a:fillRef idx="0">
              <a:schemeClr val="accent1"/>
            </a:fillRef>
            <a:effectRef idx="0">
              <a:schemeClr val="accent1"/>
            </a:effectRef>
            <a:fontRef idx="minor">
              <a:schemeClr val="tx1"/>
            </a:fontRef>
          </p:style>
        </p:cxnSp>
      </p:grpSp>
      <p:graphicFrame>
        <p:nvGraphicFramePr>
          <p:cNvPr id="31" name="표 30">
            <a:extLst>
              <a:ext uri="{FF2B5EF4-FFF2-40B4-BE49-F238E27FC236}">
                <a16:creationId xmlns:a16="http://schemas.microsoft.com/office/drawing/2014/main" id="{EC7110B5-91BC-CF9D-3379-DCE18F296F58}"/>
              </a:ext>
            </a:extLst>
          </p:cNvPr>
          <p:cNvGraphicFramePr>
            <a:graphicFrameLocks noGrp="1"/>
          </p:cNvGraphicFramePr>
          <p:nvPr>
            <p:extLst>
              <p:ext uri="{D42A27DB-BD31-4B8C-83A1-F6EECF244321}">
                <p14:modId xmlns:p14="http://schemas.microsoft.com/office/powerpoint/2010/main" val="1080660441"/>
              </p:ext>
            </p:extLst>
          </p:nvPr>
        </p:nvGraphicFramePr>
        <p:xfrm>
          <a:off x="6452202" y="2002840"/>
          <a:ext cx="5357090" cy="3830714"/>
        </p:xfrm>
        <a:graphic>
          <a:graphicData uri="http://schemas.openxmlformats.org/drawingml/2006/table">
            <a:tbl>
              <a:tblPr bandRow="1">
                <a:tableStyleId>{5C22544A-7EE6-4342-B048-85BDC9FD1C3A}</a:tableStyleId>
              </a:tblPr>
              <a:tblGrid>
                <a:gridCol w="2290619">
                  <a:extLst>
                    <a:ext uri="{9D8B030D-6E8A-4147-A177-3AD203B41FA5}">
                      <a16:colId xmlns:a16="http://schemas.microsoft.com/office/drawing/2014/main" val="3095511795"/>
                    </a:ext>
                  </a:extLst>
                </a:gridCol>
                <a:gridCol w="3066471">
                  <a:extLst>
                    <a:ext uri="{9D8B030D-6E8A-4147-A177-3AD203B41FA5}">
                      <a16:colId xmlns:a16="http://schemas.microsoft.com/office/drawing/2014/main" val="1632689580"/>
                    </a:ext>
                  </a:extLst>
                </a:gridCol>
              </a:tblGrid>
              <a:tr h="638453">
                <a:tc>
                  <a:txBody>
                    <a:bodyPr/>
                    <a:lstStyle/>
                    <a:p>
                      <a:pPr latinLnBrk="1"/>
                      <a:r>
                        <a:rPr lang="en-US" altLang="ko-KR" sz="1600" dirty="0"/>
                        <a:t>Competition</a:t>
                      </a:r>
                      <a:endParaRPr lang="ko-KR" altLang="en-US" sz="1600" dirty="0"/>
                    </a:p>
                  </a:txBody>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600" b="1" i="0" dirty="0">
                          <a:solidFill>
                            <a:srgbClr val="202124"/>
                          </a:solidFill>
                          <a:effectLst/>
                          <a:latin typeface="Inter"/>
                        </a:rPr>
                        <a:t>House Prices –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600" b="1" i="0" dirty="0">
                          <a:solidFill>
                            <a:srgbClr val="202124"/>
                          </a:solidFill>
                          <a:effectLst/>
                          <a:latin typeface="Inter"/>
                        </a:rPr>
                        <a:t>Advanced Regression Techniques</a:t>
                      </a:r>
                    </a:p>
                  </a:txBody>
                  <a:tcPr/>
                </a:tc>
                <a:extLst>
                  <a:ext uri="{0D108BD9-81ED-4DB2-BD59-A6C34878D82A}">
                    <a16:rowId xmlns:a16="http://schemas.microsoft.com/office/drawing/2014/main" val="1176755557"/>
                  </a:ext>
                </a:extLst>
              </a:tr>
              <a:tr h="369630">
                <a:tc>
                  <a:txBody>
                    <a:bodyPr/>
                    <a:lstStyle/>
                    <a:p>
                      <a:pPr algn="l" latinLnBrk="1"/>
                      <a:r>
                        <a:rPr lang="en-US" altLang="ko-KR" sz="1600" dirty="0"/>
                        <a:t>Goal</a:t>
                      </a:r>
                      <a:endParaRPr lang="ko-KR" altLang="en-US" sz="1600" dirty="0"/>
                    </a:p>
                  </a:txBody>
                  <a:tcPr anchor="ctr"/>
                </a:tc>
                <a:tc>
                  <a:txBody>
                    <a:bodyPr/>
                    <a:lstStyle/>
                    <a:p>
                      <a:pPr algn="l" latinLnBrk="1"/>
                      <a:r>
                        <a:rPr lang="en-US" altLang="ko-KR" sz="1600" dirty="0"/>
                        <a:t>Prediction</a:t>
                      </a:r>
                      <a:endParaRPr lang="ko-KR" altLang="en-US" sz="1600" dirty="0"/>
                    </a:p>
                  </a:txBody>
                  <a:tcPr anchor="ctr"/>
                </a:tc>
                <a:extLst>
                  <a:ext uri="{0D108BD9-81ED-4DB2-BD59-A6C34878D82A}">
                    <a16:rowId xmlns:a16="http://schemas.microsoft.com/office/drawing/2014/main" val="1597659605"/>
                  </a:ext>
                </a:extLst>
              </a:tr>
              <a:tr h="369630">
                <a:tc>
                  <a:txBody>
                    <a:bodyPr/>
                    <a:lstStyle/>
                    <a:p>
                      <a:pPr algn="l" latinLnBrk="1"/>
                      <a:r>
                        <a:rPr lang="en-US" altLang="ko-KR" sz="1600" dirty="0"/>
                        <a:t>Data format</a:t>
                      </a:r>
                      <a:endParaRPr lang="ko-KR" altLang="en-US" sz="1600" dirty="0"/>
                    </a:p>
                  </a:txBody>
                  <a:tcPr anchor="ctr"/>
                </a:tc>
                <a:tc>
                  <a:txBody>
                    <a:bodyPr/>
                    <a:lstStyle/>
                    <a:p>
                      <a:pPr algn="l" latinLnBrk="1"/>
                      <a:r>
                        <a:rPr lang="en-US" altLang="ko-KR" sz="1600" dirty="0"/>
                        <a:t>CSV</a:t>
                      </a:r>
                      <a:endParaRPr lang="ko-KR" altLang="en-US" sz="1600" dirty="0"/>
                    </a:p>
                  </a:txBody>
                  <a:tcPr anchor="ctr"/>
                </a:tc>
                <a:extLst>
                  <a:ext uri="{0D108BD9-81ED-4DB2-BD59-A6C34878D82A}">
                    <a16:rowId xmlns:a16="http://schemas.microsoft.com/office/drawing/2014/main" val="1758693536"/>
                  </a:ext>
                </a:extLst>
              </a:tr>
              <a:tr h="369630">
                <a:tc>
                  <a:txBody>
                    <a:bodyPr/>
                    <a:lstStyle/>
                    <a:p>
                      <a:pPr algn="l" latinLnBrk="1"/>
                      <a:r>
                        <a:rPr lang="en-US" altLang="ko-KR" sz="1600" dirty="0"/>
                        <a:t>Num of Data Columns</a:t>
                      </a:r>
                      <a:endParaRPr lang="ko-KR" altLang="en-US" sz="1600" dirty="0"/>
                    </a:p>
                  </a:txBody>
                  <a:tcPr anchor="ctr"/>
                </a:tc>
                <a:tc>
                  <a:txBody>
                    <a:bodyPr/>
                    <a:lstStyle/>
                    <a:p>
                      <a:pPr algn="l" latinLnBrk="1"/>
                      <a:r>
                        <a:rPr lang="en-US" altLang="ko-KR" sz="1600" dirty="0"/>
                        <a:t>81</a:t>
                      </a:r>
                      <a:endParaRPr lang="ko-KR" altLang="en-US" sz="1600" dirty="0"/>
                    </a:p>
                  </a:txBody>
                  <a:tcPr anchor="ctr"/>
                </a:tc>
                <a:extLst>
                  <a:ext uri="{0D108BD9-81ED-4DB2-BD59-A6C34878D82A}">
                    <a16:rowId xmlns:a16="http://schemas.microsoft.com/office/drawing/2014/main" val="3955397080"/>
                  </a:ext>
                </a:extLst>
              </a:tr>
              <a:tr h="1713741">
                <a:tc>
                  <a:txBody>
                    <a:bodyPr/>
                    <a:lstStyle/>
                    <a:p>
                      <a:pPr algn="l" latinLnBrk="1"/>
                      <a:r>
                        <a:rPr lang="en-US" altLang="ko-KR" sz="1600" dirty="0"/>
                        <a:t>Using Model</a:t>
                      </a:r>
                      <a:endParaRPr lang="ko-KR" altLang="en-US" sz="1600" dirty="0"/>
                    </a:p>
                  </a:txBody>
                  <a:tcPr anchor="ctr"/>
                </a:tc>
                <a:tc>
                  <a:txBody>
                    <a:bodyPr/>
                    <a:lstStyle/>
                    <a:p>
                      <a:pPr marL="285750" indent="-285750" algn="l" latinLnBrk="1">
                        <a:buFont typeface="Arial" panose="020B0604020202020204" pitchFamily="34" charset="0"/>
                        <a:buChar char="•"/>
                      </a:pPr>
                      <a:r>
                        <a:rPr lang="en-US" altLang="ko-KR" sz="1600" dirty="0"/>
                        <a:t>Random Forest</a:t>
                      </a:r>
                    </a:p>
                    <a:p>
                      <a:pPr marL="285750" indent="-285750" algn="l" latinLnBrk="1">
                        <a:buFont typeface="Arial" panose="020B0604020202020204" pitchFamily="34" charset="0"/>
                        <a:buChar char="•"/>
                      </a:pPr>
                      <a:r>
                        <a:rPr lang="en-US" altLang="ko-KR" sz="1600" dirty="0" err="1"/>
                        <a:t>XGBoost</a:t>
                      </a:r>
                      <a:endParaRPr lang="en-US" altLang="ko-KR" sz="1600" dirty="0"/>
                    </a:p>
                    <a:p>
                      <a:pPr marL="285750" indent="-285750" algn="l" latinLnBrk="1">
                        <a:buFont typeface="Arial" panose="020B0604020202020204" pitchFamily="34" charset="0"/>
                        <a:buChar char="•"/>
                      </a:pPr>
                      <a:r>
                        <a:rPr lang="en-US" altLang="ko-KR" sz="1600" dirty="0"/>
                        <a:t>Light GBM</a:t>
                      </a:r>
                    </a:p>
                    <a:p>
                      <a:pPr marL="285750" indent="-285750" algn="l" latinLnBrk="1">
                        <a:buFont typeface="Arial" panose="020B0604020202020204" pitchFamily="34" charset="0"/>
                        <a:buChar char="•"/>
                      </a:pPr>
                      <a:r>
                        <a:rPr lang="en-US" altLang="ko-KR" sz="1600" dirty="0"/>
                        <a:t>K-mean Clustering</a:t>
                      </a:r>
                    </a:p>
                    <a:p>
                      <a:pPr marL="285750" indent="-285750" algn="l" latinLnBrk="1">
                        <a:buFont typeface="Arial" panose="020B0604020202020204" pitchFamily="34" charset="0"/>
                        <a:buChar char="•"/>
                      </a:pPr>
                      <a:r>
                        <a:rPr lang="en-US" altLang="ko-KR" sz="1600" dirty="0"/>
                        <a:t>GMM Clustering</a:t>
                      </a:r>
                    </a:p>
                    <a:p>
                      <a:pPr marL="285750" indent="-285750" algn="l" latinLnBrk="1">
                        <a:buFont typeface="Arial" panose="020B0604020202020204" pitchFamily="34" charset="0"/>
                        <a:buChar char="•"/>
                      </a:pPr>
                      <a:r>
                        <a:rPr lang="en-US" altLang="ko-KR" sz="1600" dirty="0"/>
                        <a:t>Agglomerative Clustering</a:t>
                      </a:r>
                    </a:p>
                  </a:txBody>
                  <a:tcPr anchor="ctr"/>
                </a:tc>
                <a:extLst>
                  <a:ext uri="{0D108BD9-81ED-4DB2-BD59-A6C34878D82A}">
                    <a16:rowId xmlns:a16="http://schemas.microsoft.com/office/drawing/2014/main" val="2300349498"/>
                  </a:ext>
                </a:extLst>
              </a:tr>
              <a:tr h="369630">
                <a:tc>
                  <a:txBody>
                    <a:bodyPr/>
                    <a:lstStyle/>
                    <a:p>
                      <a:pPr algn="l" latinLnBrk="1"/>
                      <a:r>
                        <a:rPr lang="en-US" altLang="ko-KR" sz="1600" dirty="0"/>
                        <a:t>Performance</a:t>
                      </a:r>
                      <a:endParaRPr lang="ko-KR" altLang="en-US" sz="1600" dirty="0"/>
                    </a:p>
                  </a:txBody>
                  <a:tcPr anchor="ctr"/>
                </a:tc>
                <a:tc>
                  <a:txBody>
                    <a:bodyPr/>
                    <a:lstStyle/>
                    <a:p>
                      <a:pPr algn="l" latinLnBrk="1"/>
                      <a:r>
                        <a:rPr lang="en-US" altLang="ko-KR" sz="1600" dirty="0"/>
                        <a:t>RMSE</a:t>
                      </a:r>
                    </a:p>
                  </a:txBody>
                  <a:tcPr anchor="ctr"/>
                </a:tc>
                <a:extLst>
                  <a:ext uri="{0D108BD9-81ED-4DB2-BD59-A6C34878D82A}">
                    <a16:rowId xmlns:a16="http://schemas.microsoft.com/office/drawing/2014/main" val="4239242921"/>
                  </a:ext>
                </a:extLst>
              </a:tr>
            </a:tbl>
          </a:graphicData>
        </a:graphic>
      </p:graphicFrame>
    </p:spTree>
    <p:extLst>
      <p:ext uri="{BB962C8B-B14F-4D97-AF65-F5344CB8AC3E}">
        <p14:creationId xmlns:p14="http://schemas.microsoft.com/office/powerpoint/2010/main" val="13615022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EE4E20-CF01-9BEF-B552-DF8AE06A6165}"/>
              </a:ext>
            </a:extLst>
          </p:cNvPr>
          <p:cNvSpPr>
            <a:spLocks noGrp="1"/>
          </p:cNvSpPr>
          <p:nvPr>
            <p:ph type="title"/>
          </p:nvPr>
        </p:nvSpPr>
        <p:spPr>
          <a:xfrm>
            <a:off x="8184559" y="643467"/>
            <a:ext cx="3363974" cy="1728044"/>
          </a:xfrm>
          <a:noFill/>
          <a:ln>
            <a:solidFill>
              <a:schemeClr val="bg1"/>
            </a:solidFill>
          </a:ln>
        </p:spPr>
        <p:txBody>
          <a:bodyPr wrap="square">
            <a:normAutofit/>
          </a:bodyPr>
          <a:lstStyle/>
          <a:p>
            <a:r>
              <a:rPr lang="en-US" dirty="0">
                <a:solidFill>
                  <a:schemeClr val="bg1"/>
                </a:solidFill>
              </a:rPr>
              <a:t>Feature importance</a:t>
            </a:r>
            <a:br>
              <a:rPr lang="en-US" dirty="0">
                <a:solidFill>
                  <a:schemeClr val="bg1"/>
                </a:solidFill>
              </a:rPr>
            </a:br>
            <a:r>
              <a:rPr lang="en-US" dirty="0">
                <a:solidFill>
                  <a:schemeClr val="bg1"/>
                </a:solidFill>
              </a:rPr>
              <a:t>(RFR)</a:t>
            </a:r>
          </a:p>
        </p:txBody>
      </p:sp>
      <p:pic>
        <p:nvPicPr>
          <p:cNvPr id="4" name="Content Placeholder 3" descr="A graph with green bars&#10;&#10;Description automatically generated">
            <a:extLst>
              <a:ext uri="{FF2B5EF4-FFF2-40B4-BE49-F238E27FC236}">
                <a16:creationId xmlns:a16="http://schemas.microsoft.com/office/drawing/2014/main" id="{B7B5049E-76FA-6670-C3F1-9EF2F2D3871E}"/>
              </a:ext>
            </a:extLst>
          </p:cNvPr>
          <p:cNvPicPr>
            <a:picLocks noChangeAspect="1"/>
          </p:cNvPicPr>
          <p:nvPr/>
        </p:nvPicPr>
        <p:blipFill>
          <a:blip r:embed="rId2"/>
          <a:stretch>
            <a:fillRect/>
          </a:stretch>
        </p:blipFill>
        <p:spPr>
          <a:xfrm>
            <a:off x="643468" y="1504590"/>
            <a:ext cx="6250769" cy="3687952"/>
          </a:xfrm>
          <a:prstGeom prst="rect">
            <a:avLst/>
          </a:prstGeom>
        </p:spPr>
      </p:pic>
      <p:sp>
        <p:nvSpPr>
          <p:cNvPr id="8" name="Content Placeholder 7">
            <a:extLst>
              <a:ext uri="{FF2B5EF4-FFF2-40B4-BE49-F238E27FC236}">
                <a16:creationId xmlns:a16="http://schemas.microsoft.com/office/drawing/2014/main" id="{8C83F4C6-CD70-5119-9EF0-0DBB1EC13143}"/>
              </a:ext>
            </a:extLst>
          </p:cNvPr>
          <p:cNvSpPr>
            <a:spLocks noGrp="1"/>
          </p:cNvSpPr>
          <p:nvPr>
            <p:ph idx="1"/>
          </p:nvPr>
        </p:nvSpPr>
        <p:spPr>
          <a:xfrm>
            <a:off x="8184558" y="2638044"/>
            <a:ext cx="3363974" cy="3415622"/>
          </a:xfrm>
        </p:spPr>
        <p:txBody>
          <a:bodyPr vert="horz" lIns="91440" tIns="45720" rIns="91440" bIns="45720" rtlCol="0" anchor="t">
            <a:normAutofit/>
          </a:bodyPr>
          <a:lstStyle/>
          <a:p>
            <a:r>
              <a:rPr lang="en-US" dirty="0">
                <a:solidFill>
                  <a:schemeClr val="bg1"/>
                </a:solidFill>
              </a:rPr>
              <a:t>We can see that comparatively, square footage, grade and latitude decide the pricing</a:t>
            </a:r>
          </a:p>
        </p:txBody>
      </p:sp>
    </p:spTree>
    <p:extLst>
      <p:ext uri="{BB962C8B-B14F-4D97-AF65-F5344CB8AC3E}">
        <p14:creationId xmlns:p14="http://schemas.microsoft.com/office/powerpoint/2010/main" val="25880025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B5A567D-2C48-5154-B4A0-C48BC7E5FF54}"/>
              </a:ext>
            </a:extLst>
          </p:cNvPr>
          <p:cNvSpPr>
            <a:spLocks noGrp="1"/>
          </p:cNvSpPr>
          <p:nvPr>
            <p:ph type="title"/>
          </p:nvPr>
        </p:nvSpPr>
        <p:spPr>
          <a:xfrm>
            <a:off x="1120624" y="1122807"/>
            <a:ext cx="9954443" cy="4297680"/>
          </a:xfrm>
          <a:solidFill>
            <a:srgbClr val="9BAFB5"/>
          </a:solidFill>
          <a:ln>
            <a:noFill/>
          </a:ln>
        </p:spPr>
        <p:txBody>
          <a:bodyPr vert="horz" lIns="182880" tIns="182880" rIns="182880" bIns="182880" rtlCol="0" anchor="ctr">
            <a:normAutofit/>
          </a:bodyPr>
          <a:lstStyle/>
          <a:p>
            <a:r>
              <a:rPr lang="en-US" sz="5400" kern="1200" cap="all" spc="200" baseline="0" dirty="0">
                <a:solidFill>
                  <a:srgbClr val="FFFFFF"/>
                </a:solidFill>
                <a:latin typeface="+mj-lt"/>
                <a:ea typeface="+mj-ea"/>
                <a:cs typeface="+mj-cs"/>
              </a:rPr>
              <a:t>Clustering - regression</a:t>
            </a:r>
          </a:p>
        </p:txBody>
      </p:sp>
    </p:spTree>
    <p:extLst>
      <p:ext uri="{BB962C8B-B14F-4D97-AF65-F5344CB8AC3E}">
        <p14:creationId xmlns:p14="http://schemas.microsoft.com/office/powerpoint/2010/main" val="27921663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EF23-0B15-A165-E454-70CF7F9802B0}"/>
              </a:ext>
            </a:extLst>
          </p:cNvPr>
          <p:cNvSpPr>
            <a:spLocks noGrp="1"/>
          </p:cNvSpPr>
          <p:nvPr>
            <p:ph type="title"/>
          </p:nvPr>
        </p:nvSpPr>
        <p:spPr>
          <a:xfrm>
            <a:off x="2231136" y="539819"/>
            <a:ext cx="7729728" cy="1188720"/>
          </a:xfrm>
        </p:spPr>
        <p:txBody>
          <a:bodyPr/>
          <a:lstStyle/>
          <a:p>
            <a:r>
              <a:rPr lang="en-US" dirty="0"/>
              <a:t>Clustering model selection</a:t>
            </a:r>
          </a:p>
        </p:txBody>
      </p:sp>
      <p:sp>
        <p:nvSpPr>
          <p:cNvPr id="9" name="TextBox 8">
            <a:extLst>
              <a:ext uri="{FF2B5EF4-FFF2-40B4-BE49-F238E27FC236}">
                <a16:creationId xmlns:a16="http://schemas.microsoft.com/office/drawing/2014/main" id="{3E504EF7-2A19-88DC-2320-271C24AA9158}"/>
              </a:ext>
            </a:extLst>
          </p:cNvPr>
          <p:cNvSpPr txBox="1"/>
          <p:nvPr/>
        </p:nvSpPr>
        <p:spPr>
          <a:xfrm>
            <a:off x="1320231" y="2142916"/>
            <a:ext cx="3095625" cy="3336747"/>
          </a:xfrm>
          <a:prstGeom prst="rect">
            <a:avLst/>
          </a:prstGeom>
          <a:noFill/>
        </p:spPr>
        <p:txBody>
          <a:bodyPr wrap="square" rtlCol="0">
            <a:spAutoFit/>
          </a:bodyPr>
          <a:lstStyle/>
          <a:p>
            <a:r>
              <a:rPr lang="en-US" altLang="ko-KR" sz="1600" dirty="0"/>
              <a:t>Tried Clustering Methods:</a:t>
            </a:r>
          </a:p>
          <a:p>
            <a:pPr marL="285750" indent="-285750">
              <a:lnSpc>
                <a:spcPct val="150000"/>
              </a:lnSpc>
              <a:buFont typeface="Arial" panose="020B0604020202020204" pitchFamily="34" charset="0"/>
              <a:buChar char="•"/>
            </a:pPr>
            <a:r>
              <a:rPr lang="en-US" altLang="ko-KR" sz="1600" dirty="0"/>
              <a:t>K-mean</a:t>
            </a:r>
          </a:p>
          <a:p>
            <a:pPr marL="285750" indent="-285750">
              <a:lnSpc>
                <a:spcPct val="150000"/>
              </a:lnSpc>
              <a:buFont typeface="Arial" panose="020B0604020202020204" pitchFamily="34" charset="0"/>
              <a:buChar char="•"/>
            </a:pPr>
            <a:r>
              <a:rPr lang="en-US" altLang="ko-KR" sz="1600" dirty="0"/>
              <a:t>Mean Shift</a:t>
            </a:r>
          </a:p>
          <a:p>
            <a:pPr marL="285750" indent="-285750">
              <a:lnSpc>
                <a:spcPct val="150000"/>
              </a:lnSpc>
              <a:buFont typeface="Arial" panose="020B0604020202020204" pitchFamily="34" charset="0"/>
              <a:buChar char="•"/>
            </a:pPr>
            <a:r>
              <a:rPr lang="en-US" altLang="ko-KR" sz="1600" dirty="0"/>
              <a:t>GMM</a:t>
            </a:r>
          </a:p>
          <a:p>
            <a:pPr marL="285750" indent="-285750">
              <a:lnSpc>
                <a:spcPct val="150000"/>
              </a:lnSpc>
              <a:buFont typeface="Arial" panose="020B0604020202020204" pitchFamily="34" charset="0"/>
              <a:buChar char="•"/>
            </a:pPr>
            <a:r>
              <a:rPr lang="en-US" altLang="ko-KR" sz="1600" dirty="0"/>
              <a:t>DBSCAN</a:t>
            </a:r>
          </a:p>
          <a:p>
            <a:pPr marL="285750" indent="-285750">
              <a:lnSpc>
                <a:spcPct val="150000"/>
              </a:lnSpc>
              <a:buFont typeface="Arial" panose="020B0604020202020204" pitchFamily="34" charset="0"/>
              <a:buChar char="•"/>
            </a:pPr>
            <a:r>
              <a:rPr lang="en-US" altLang="ko-KR" sz="1600" dirty="0"/>
              <a:t>Spectral</a:t>
            </a:r>
          </a:p>
          <a:p>
            <a:pPr marL="285750" indent="-285750">
              <a:lnSpc>
                <a:spcPct val="150000"/>
              </a:lnSpc>
              <a:buFont typeface="Arial" panose="020B0604020202020204" pitchFamily="34" charset="0"/>
              <a:buChar char="•"/>
            </a:pPr>
            <a:r>
              <a:rPr lang="en-US" altLang="ko-KR" sz="1600" dirty="0"/>
              <a:t>Agglomerative</a:t>
            </a:r>
          </a:p>
          <a:p>
            <a:pPr marL="285750" indent="-285750">
              <a:lnSpc>
                <a:spcPct val="150000"/>
              </a:lnSpc>
              <a:buFont typeface="Arial" panose="020B0604020202020204" pitchFamily="34" charset="0"/>
              <a:buChar char="•"/>
            </a:pPr>
            <a:endParaRPr lang="en-US" altLang="ko-KR" sz="1600" dirty="0"/>
          </a:p>
          <a:p>
            <a:pPr>
              <a:lnSpc>
                <a:spcPct val="150000"/>
              </a:lnSpc>
            </a:pPr>
            <a:r>
              <a:rPr lang="en-US" altLang="ko-KR" sz="1600" dirty="0"/>
              <a:t>Num of Cluster: 7</a:t>
            </a:r>
            <a:endParaRPr lang="ko-KR" altLang="en-US" sz="1600" dirty="0"/>
          </a:p>
        </p:txBody>
      </p:sp>
      <p:sp>
        <p:nvSpPr>
          <p:cNvPr id="16" name="TextBox 15">
            <a:extLst>
              <a:ext uri="{FF2B5EF4-FFF2-40B4-BE49-F238E27FC236}">
                <a16:creationId xmlns:a16="http://schemas.microsoft.com/office/drawing/2014/main" id="{E26C38A1-DC87-E6E8-D73E-69A381EF499E}"/>
              </a:ext>
            </a:extLst>
          </p:cNvPr>
          <p:cNvSpPr txBox="1"/>
          <p:nvPr/>
        </p:nvSpPr>
        <p:spPr>
          <a:xfrm>
            <a:off x="5314950" y="1834330"/>
            <a:ext cx="1266825" cy="307777"/>
          </a:xfrm>
          <a:prstGeom prst="rect">
            <a:avLst/>
          </a:prstGeom>
          <a:noFill/>
        </p:spPr>
        <p:txBody>
          <a:bodyPr wrap="square" rtlCol="0">
            <a:spAutoFit/>
          </a:bodyPr>
          <a:lstStyle/>
          <a:p>
            <a:r>
              <a:rPr lang="en-US" altLang="ko-KR" sz="1400" dirty="0"/>
              <a:t>K-mean</a:t>
            </a:r>
            <a:endParaRPr lang="ko-KR" altLang="en-US" sz="1400" dirty="0"/>
          </a:p>
        </p:txBody>
      </p:sp>
      <p:sp>
        <p:nvSpPr>
          <p:cNvPr id="17" name="TextBox 16">
            <a:extLst>
              <a:ext uri="{FF2B5EF4-FFF2-40B4-BE49-F238E27FC236}">
                <a16:creationId xmlns:a16="http://schemas.microsoft.com/office/drawing/2014/main" id="{F92DE3FD-C7D4-0F73-3558-5F40B2298E5B}"/>
              </a:ext>
            </a:extLst>
          </p:cNvPr>
          <p:cNvSpPr txBox="1"/>
          <p:nvPr/>
        </p:nvSpPr>
        <p:spPr>
          <a:xfrm>
            <a:off x="5314950" y="3264302"/>
            <a:ext cx="1266825" cy="307777"/>
          </a:xfrm>
          <a:prstGeom prst="rect">
            <a:avLst/>
          </a:prstGeom>
          <a:noFill/>
        </p:spPr>
        <p:txBody>
          <a:bodyPr wrap="square" rtlCol="0">
            <a:spAutoFit/>
          </a:bodyPr>
          <a:lstStyle/>
          <a:p>
            <a:r>
              <a:rPr lang="en-US" altLang="ko-KR" sz="1400" dirty="0"/>
              <a:t>Mean Shift</a:t>
            </a:r>
            <a:endParaRPr lang="ko-KR" altLang="en-US" sz="1400" dirty="0"/>
          </a:p>
        </p:txBody>
      </p:sp>
      <p:sp>
        <p:nvSpPr>
          <p:cNvPr id="18" name="TextBox 17">
            <a:extLst>
              <a:ext uri="{FF2B5EF4-FFF2-40B4-BE49-F238E27FC236}">
                <a16:creationId xmlns:a16="http://schemas.microsoft.com/office/drawing/2014/main" id="{78025758-7A2C-58B5-E046-8A8FC14759D6}"/>
              </a:ext>
            </a:extLst>
          </p:cNvPr>
          <p:cNvSpPr txBox="1"/>
          <p:nvPr/>
        </p:nvSpPr>
        <p:spPr>
          <a:xfrm>
            <a:off x="5314950" y="4678245"/>
            <a:ext cx="1266825" cy="307777"/>
          </a:xfrm>
          <a:prstGeom prst="rect">
            <a:avLst/>
          </a:prstGeom>
          <a:noFill/>
        </p:spPr>
        <p:txBody>
          <a:bodyPr wrap="square" rtlCol="0">
            <a:spAutoFit/>
          </a:bodyPr>
          <a:lstStyle/>
          <a:p>
            <a:r>
              <a:rPr lang="en-US" altLang="ko-KR" sz="1400" dirty="0"/>
              <a:t>GMM</a:t>
            </a:r>
            <a:endParaRPr lang="ko-KR" altLang="en-US" sz="1400" dirty="0"/>
          </a:p>
        </p:txBody>
      </p:sp>
      <p:sp>
        <p:nvSpPr>
          <p:cNvPr id="19" name="TextBox 18">
            <a:extLst>
              <a:ext uri="{FF2B5EF4-FFF2-40B4-BE49-F238E27FC236}">
                <a16:creationId xmlns:a16="http://schemas.microsoft.com/office/drawing/2014/main" id="{90029749-6796-599A-CD05-D07D586FD516}"/>
              </a:ext>
            </a:extLst>
          </p:cNvPr>
          <p:cNvSpPr txBox="1"/>
          <p:nvPr/>
        </p:nvSpPr>
        <p:spPr>
          <a:xfrm>
            <a:off x="8685501" y="4729715"/>
            <a:ext cx="1266825" cy="307777"/>
          </a:xfrm>
          <a:prstGeom prst="rect">
            <a:avLst/>
          </a:prstGeom>
          <a:noFill/>
        </p:spPr>
        <p:txBody>
          <a:bodyPr wrap="square" rtlCol="0">
            <a:spAutoFit/>
          </a:bodyPr>
          <a:lstStyle/>
          <a:p>
            <a:r>
              <a:rPr lang="en-US" altLang="ko-KR" sz="1400" dirty="0"/>
              <a:t>DBSCAN</a:t>
            </a:r>
            <a:endParaRPr lang="ko-KR" altLang="en-US" sz="1400" dirty="0"/>
          </a:p>
        </p:txBody>
      </p:sp>
      <p:sp>
        <p:nvSpPr>
          <p:cNvPr id="20" name="TextBox 19">
            <a:extLst>
              <a:ext uri="{FF2B5EF4-FFF2-40B4-BE49-F238E27FC236}">
                <a16:creationId xmlns:a16="http://schemas.microsoft.com/office/drawing/2014/main" id="{1867F2C6-09C0-3DB0-5A82-60C6E7A27FD2}"/>
              </a:ext>
            </a:extLst>
          </p:cNvPr>
          <p:cNvSpPr txBox="1"/>
          <p:nvPr/>
        </p:nvSpPr>
        <p:spPr>
          <a:xfrm>
            <a:off x="8856952" y="3263090"/>
            <a:ext cx="1266825" cy="307777"/>
          </a:xfrm>
          <a:prstGeom prst="rect">
            <a:avLst/>
          </a:prstGeom>
          <a:noFill/>
        </p:spPr>
        <p:txBody>
          <a:bodyPr wrap="square" rtlCol="0">
            <a:spAutoFit/>
          </a:bodyPr>
          <a:lstStyle/>
          <a:p>
            <a:r>
              <a:rPr lang="en-US" altLang="ko-KR" sz="1400" dirty="0"/>
              <a:t>Spectral</a:t>
            </a:r>
            <a:endParaRPr lang="ko-KR" altLang="en-US" sz="1400" dirty="0"/>
          </a:p>
        </p:txBody>
      </p:sp>
      <p:sp>
        <p:nvSpPr>
          <p:cNvPr id="21" name="TextBox 20">
            <a:extLst>
              <a:ext uri="{FF2B5EF4-FFF2-40B4-BE49-F238E27FC236}">
                <a16:creationId xmlns:a16="http://schemas.microsoft.com/office/drawing/2014/main" id="{D49669F1-947C-B67E-37BD-C8557C5FBA3F}"/>
              </a:ext>
            </a:extLst>
          </p:cNvPr>
          <p:cNvSpPr txBox="1"/>
          <p:nvPr/>
        </p:nvSpPr>
        <p:spPr>
          <a:xfrm>
            <a:off x="8514052" y="1834331"/>
            <a:ext cx="1609725" cy="307777"/>
          </a:xfrm>
          <a:prstGeom prst="rect">
            <a:avLst/>
          </a:prstGeom>
          <a:noFill/>
        </p:spPr>
        <p:txBody>
          <a:bodyPr wrap="square" rtlCol="0">
            <a:spAutoFit/>
          </a:bodyPr>
          <a:lstStyle/>
          <a:p>
            <a:r>
              <a:rPr lang="en-US" altLang="ko-KR" sz="1400" dirty="0"/>
              <a:t>Agglomerative</a:t>
            </a:r>
            <a:endParaRPr lang="ko-KR" altLang="en-US" sz="1400" dirty="0"/>
          </a:p>
        </p:txBody>
      </p:sp>
      <p:sp>
        <p:nvSpPr>
          <p:cNvPr id="23" name="TextBox 22">
            <a:extLst>
              <a:ext uri="{FF2B5EF4-FFF2-40B4-BE49-F238E27FC236}">
                <a16:creationId xmlns:a16="http://schemas.microsoft.com/office/drawing/2014/main" id="{D9BED808-6306-D7EB-A9D5-CEC5C048C46D}"/>
              </a:ext>
            </a:extLst>
          </p:cNvPr>
          <p:cNvSpPr txBox="1"/>
          <p:nvPr/>
        </p:nvSpPr>
        <p:spPr>
          <a:xfrm>
            <a:off x="3048000" y="6196340"/>
            <a:ext cx="6096000" cy="369332"/>
          </a:xfrm>
          <a:prstGeom prst="rect">
            <a:avLst/>
          </a:prstGeom>
          <a:solidFill>
            <a:srgbClr val="FBE0CC"/>
          </a:solidFill>
        </p:spPr>
        <p:txBody>
          <a:bodyPr wrap="square">
            <a:spAutoFit/>
          </a:bodyPr>
          <a:lstStyle/>
          <a:p>
            <a:pPr algn="ctr"/>
            <a:r>
              <a:rPr lang="en-US" altLang="ko-KR" b="0" i="0" dirty="0">
                <a:solidFill>
                  <a:srgbClr val="000000"/>
                </a:solidFill>
                <a:effectLst/>
                <a:latin typeface="noto"/>
              </a:rPr>
              <a:t>Choose the </a:t>
            </a:r>
            <a:r>
              <a:rPr lang="en-US" altLang="ko-KR" dirty="0">
                <a:solidFill>
                  <a:srgbClr val="000000"/>
                </a:solidFill>
                <a:latin typeface="noto"/>
              </a:rPr>
              <a:t>better</a:t>
            </a:r>
            <a:r>
              <a:rPr lang="en-US" altLang="ko-KR" b="0" i="0" dirty="0">
                <a:solidFill>
                  <a:srgbClr val="000000"/>
                </a:solidFill>
                <a:effectLst/>
                <a:latin typeface="noto"/>
              </a:rPr>
              <a:t> 3 of several models</a:t>
            </a:r>
            <a:endParaRPr lang="ko-KR" altLang="en-US" dirty="0"/>
          </a:p>
        </p:txBody>
      </p:sp>
      <p:pic>
        <p:nvPicPr>
          <p:cNvPr id="26" name="그림 25" descr="텍스트, 스크린샷, 다채로움이(가) 표시된 사진&#10;&#10;자동 생성된 설명">
            <a:extLst>
              <a:ext uri="{FF2B5EF4-FFF2-40B4-BE49-F238E27FC236}">
                <a16:creationId xmlns:a16="http://schemas.microsoft.com/office/drawing/2014/main" id="{C87501E4-BEAE-3B33-E27D-20C8E55BDF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74390" y="1843114"/>
            <a:ext cx="1640843" cy="1400427"/>
          </a:xfrm>
          <a:prstGeom prst="rect">
            <a:avLst/>
          </a:prstGeom>
          <a:ln w="19050">
            <a:solidFill>
              <a:srgbClr val="FF0000"/>
            </a:solidFill>
          </a:ln>
        </p:spPr>
      </p:pic>
      <p:pic>
        <p:nvPicPr>
          <p:cNvPr id="28" name="그림 27" descr="텍스트, 스크린샷, 지도, 도표이(가) 표시된 사진&#10;&#10;자동 생성된 설명">
            <a:extLst>
              <a:ext uri="{FF2B5EF4-FFF2-40B4-BE49-F238E27FC236}">
                <a16:creationId xmlns:a16="http://schemas.microsoft.com/office/drawing/2014/main" id="{3F2A24B2-D62E-E224-76C6-B9523F5E72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74390" y="4689346"/>
            <a:ext cx="1681261" cy="1392419"/>
          </a:xfrm>
          <a:prstGeom prst="rect">
            <a:avLst/>
          </a:prstGeom>
        </p:spPr>
      </p:pic>
      <p:pic>
        <p:nvPicPr>
          <p:cNvPr id="30" name="그림 29" descr="텍스트, 스크린샷, 지도이(가) 표시된 사진&#10;&#10;자동 생성된 설명">
            <a:extLst>
              <a:ext uri="{FF2B5EF4-FFF2-40B4-BE49-F238E27FC236}">
                <a16:creationId xmlns:a16="http://schemas.microsoft.com/office/drawing/2014/main" id="{ADD820E5-94C5-9FE5-4B14-EE1E9BEEF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8133" y="4683066"/>
            <a:ext cx="1638819" cy="1398699"/>
          </a:xfrm>
          <a:prstGeom prst="rect">
            <a:avLst/>
          </a:prstGeom>
          <a:ln w="19050">
            <a:solidFill>
              <a:srgbClr val="FF0000"/>
            </a:solidFill>
          </a:ln>
        </p:spPr>
      </p:pic>
      <p:pic>
        <p:nvPicPr>
          <p:cNvPr id="32" name="그림 31" descr="텍스트, 스크린샷, 도표이(가) 표시된 사진&#10;&#10;자동 생성된 설명">
            <a:extLst>
              <a:ext uri="{FF2B5EF4-FFF2-40B4-BE49-F238E27FC236}">
                <a16:creationId xmlns:a16="http://schemas.microsoft.com/office/drawing/2014/main" id="{6A79FE80-1050-1962-44D1-AF2AFEFC18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48133" y="1843114"/>
            <a:ext cx="1636558" cy="1396769"/>
          </a:xfrm>
          <a:prstGeom prst="rect">
            <a:avLst/>
          </a:prstGeom>
          <a:ln w="19050">
            <a:solidFill>
              <a:srgbClr val="FF0000"/>
            </a:solidFill>
          </a:ln>
        </p:spPr>
      </p:pic>
      <p:pic>
        <p:nvPicPr>
          <p:cNvPr id="34" name="그림 33" descr="텍스트, 스크린샷, 다채로움이(가) 표시된 사진&#10;&#10;자동 생성된 설명">
            <a:extLst>
              <a:ext uri="{FF2B5EF4-FFF2-40B4-BE49-F238E27FC236}">
                <a16:creationId xmlns:a16="http://schemas.microsoft.com/office/drawing/2014/main" id="{BB1EF313-E922-6BB5-5882-0C6D20CE38A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8133" y="3263090"/>
            <a:ext cx="1636558" cy="1396769"/>
          </a:xfrm>
          <a:prstGeom prst="rect">
            <a:avLst/>
          </a:prstGeom>
        </p:spPr>
      </p:pic>
      <p:pic>
        <p:nvPicPr>
          <p:cNvPr id="36" name="그림 35" descr="텍스트, 스크린샷이(가) 표시된 사진&#10;&#10;자동 생성된 설명">
            <a:extLst>
              <a:ext uri="{FF2B5EF4-FFF2-40B4-BE49-F238E27FC236}">
                <a16:creationId xmlns:a16="http://schemas.microsoft.com/office/drawing/2014/main" id="{CC9C9E51-7EDE-39FA-5B4F-A8A01DADAE2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74390" y="3268059"/>
            <a:ext cx="1636558" cy="1396769"/>
          </a:xfrm>
          <a:prstGeom prst="rect">
            <a:avLst/>
          </a:prstGeom>
        </p:spPr>
      </p:pic>
    </p:spTree>
    <p:extLst>
      <p:ext uri="{BB962C8B-B14F-4D97-AF65-F5344CB8AC3E}">
        <p14:creationId xmlns:p14="http://schemas.microsoft.com/office/powerpoint/2010/main" val="33336302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EF23-0B15-A165-E454-70CF7F9802B0}"/>
              </a:ext>
            </a:extLst>
          </p:cNvPr>
          <p:cNvSpPr>
            <a:spLocks noGrp="1"/>
          </p:cNvSpPr>
          <p:nvPr>
            <p:ph type="title"/>
          </p:nvPr>
        </p:nvSpPr>
        <p:spPr>
          <a:xfrm>
            <a:off x="2231136" y="539819"/>
            <a:ext cx="7729728" cy="1188720"/>
          </a:xfrm>
        </p:spPr>
        <p:txBody>
          <a:bodyPr/>
          <a:lstStyle/>
          <a:p>
            <a:r>
              <a:rPr lang="en-US" dirty="0" err="1"/>
              <a:t>Gmm</a:t>
            </a:r>
            <a:r>
              <a:rPr lang="en-US" dirty="0"/>
              <a:t> with RF&amp;XGB</a:t>
            </a:r>
          </a:p>
        </p:txBody>
      </p:sp>
      <p:sp>
        <p:nvSpPr>
          <p:cNvPr id="18" name="TextBox 17">
            <a:extLst>
              <a:ext uri="{FF2B5EF4-FFF2-40B4-BE49-F238E27FC236}">
                <a16:creationId xmlns:a16="http://schemas.microsoft.com/office/drawing/2014/main" id="{78025758-7A2C-58B5-E046-8A8FC14759D6}"/>
              </a:ext>
            </a:extLst>
          </p:cNvPr>
          <p:cNvSpPr txBox="1"/>
          <p:nvPr/>
        </p:nvSpPr>
        <p:spPr>
          <a:xfrm>
            <a:off x="171450" y="2247899"/>
            <a:ext cx="2059686" cy="307777"/>
          </a:xfrm>
          <a:prstGeom prst="rect">
            <a:avLst/>
          </a:prstGeom>
          <a:noFill/>
        </p:spPr>
        <p:txBody>
          <a:bodyPr wrap="square" rtlCol="0">
            <a:spAutoFit/>
          </a:bodyPr>
          <a:lstStyle/>
          <a:p>
            <a:r>
              <a:rPr lang="en-US" altLang="ko-KR" sz="1400" dirty="0"/>
              <a:t>GMM – RF&amp;GM code</a:t>
            </a:r>
            <a:endParaRPr lang="ko-KR" altLang="en-US" sz="1400" dirty="0"/>
          </a:p>
        </p:txBody>
      </p:sp>
      <p:pic>
        <p:nvPicPr>
          <p:cNvPr id="4" name="그림 3">
            <a:extLst>
              <a:ext uri="{FF2B5EF4-FFF2-40B4-BE49-F238E27FC236}">
                <a16:creationId xmlns:a16="http://schemas.microsoft.com/office/drawing/2014/main" id="{E47EBED0-C692-40F4-F610-4466F8A40343}"/>
              </a:ext>
            </a:extLst>
          </p:cNvPr>
          <p:cNvPicPr>
            <a:picLocks noChangeAspect="1"/>
          </p:cNvPicPr>
          <p:nvPr/>
        </p:nvPicPr>
        <p:blipFill>
          <a:blip r:embed="rId2"/>
          <a:stretch>
            <a:fillRect/>
          </a:stretch>
        </p:blipFill>
        <p:spPr>
          <a:xfrm>
            <a:off x="455840" y="2555677"/>
            <a:ext cx="5049375" cy="4177659"/>
          </a:xfrm>
          <a:prstGeom prst="rect">
            <a:avLst/>
          </a:prstGeom>
        </p:spPr>
      </p:pic>
      <p:sp>
        <p:nvSpPr>
          <p:cNvPr id="5" name="TextBox 4">
            <a:extLst>
              <a:ext uri="{FF2B5EF4-FFF2-40B4-BE49-F238E27FC236}">
                <a16:creationId xmlns:a16="http://schemas.microsoft.com/office/drawing/2014/main" id="{5993C25A-99C2-0C9E-3BDC-0B10F89AEF67}"/>
              </a:ext>
            </a:extLst>
          </p:cNvPr>
          <p:cNvSpPr txBox="1"/>
          <p:nvPr/>
        </p:nvSpPr>
        <p:spPr>
          <a:xfrm>
            <a:off x="5671004" y="1990725"/>
            <a:ext cx="1695450" cy="369332"/>
          </a:xfrm>
          <a:prstGeom prst="rect">
            <a:avLst/>
          </a:prstGeom>
          <a:noFill/>
        </p:spPr>
        <p:txBody>
          <a:bodyPr wrap="square" rtlCol="0">
            <a:spAutoFit/>
          </a:bodyPr>
          <a:lstStyle/>
          <a:p>
            <a:r>
              <a:rPr lang="en-US" altLang="ko-KR" dirty="0"/>
              <a:t>Real vs Model</a:t>
            </a:r>
            <a:endParaRPr lang="ko-KR" altLang="en-US" dirty="0"/>
          </a:p>
        </p:txBody>
      </p:sp>
      <p:sp>
        <p:nvSpPr>
          <p:cNvPr id="6" name="TextBox 5">
            <a:extLst>
              <a:ext uri="{FF2B5EF4-FFF2-40B4-BE49-F238E27FC236}">
                <a16:creationId xmlns:a16="http://schemas.microsoft.com/office/drawing/2014/main" id="{8278C741-F0DE-8483-3F97-F41DAE96D21F}"/>
              </a:ext>
            </a:extLst>
          </p:cNvPr>
          <p:cNvSpPr txBox="1"/>
          <p:nvPr/>
        </p:nvSpPr>
        <p:spPr>
          <a:xfrm>
            <a:off x="5671004" y="4834294"/>
            <a:ext cx="1695450" cy="369332"/>
          </a:xfrm>
          <a:prstGeom prst="rect">
            <a:avLst/>
          </a:prstGeom>
          <a:noFill/>
        </p:spPr>
        <p:txBody>
          <a:bodyPr wrap="square" rtlCol="0">
            <a:spAutoFit/>
          </a:bodyPr>
          <a:lstStyle/>
          <a:p>
            <a:r>
              <a:rPr lang="en-US" altLang="ko-KR" dirty="0"/>
              <a:t>MSE &amp; RMSE</a:t>
            </a:r>
            <a:endParaRPr lang="ko-KR" altLang="en-US" dirty="0"/>
          </a:p>
        </p:txBody>
      </p:sp>
      <p:pic>
        <p:nvPicPr>
          <p:cNvPr id="8" name="그림 7">
            <a:extLst>
              <a:ext uri="{FF2B5EF4-FFF2-40B4-BE49-F238E27FC236}">
                <a16:creationId xmlns:a16="http://schemas.microsoft.com/office/drawing/2014/main" id="{58A993E8-8218-AEFE-917B-49942B542995}"/>
              </a:ext>
            </a:extLst>
          </p:cNvPr>
          <p:cNvPicPr>
            <a:picLocks noChangeAspect="1"/>
          </p:cNvPicPr>
          <p:nvPr/>
        </p:nvPicPr>
        <p:blipFill rotWithShape="1">
          <a:blip r:embed="rId3"/>
          <a:srcRect t="1043"/>
          <a:stretch/>
        </p:blipFill>
        <p:spPr>
          <a:xfrm>
            <a:off x="7316708" y="1990725"/>
            <a:ext cx="3789197" cy="2507219"/>
          </a:xfrm>
          <a:prstGeom prst="rect">
            <a:avLst/>
          </a:prstGeom>
        </p:spPr>
      </p:pic>
      <p:graphicFrame>
        <p:nvGraphicFramePr>
          <p:cNvPr id="12" name="차트 11">
            <a:extLst>
              <a:ext uri="{FF2B5EF4-FFF2-40B4-BE49-F238E27FC236}">
                <a16:creationId xmlns:a16="http://schemas.microsoft.com/office/drawing/2014/main" id="{F8CEE134-933B-2A4D-631C-EBEE2B334BC7}"/>
              </a:ext>
            </a:extLst>
          </p:cNvPr>
          <p:cNvGraphicFramePr/>
          <p:nvPr>
            <p:extLst>
              <p:ext uri="{D42A27DB-BD31-4B8C-83A1-F6EECF244321}">
                <p14:modId xmlns:p14="http://schemas.microsoft.com/office/powerpoint/2010/main" val="1558799931"/>
              </p:ext>
            </p:extLst>
          </p:nvPr>
        </p:nvGraphicFramePr>
        <p:xfrm>
          <a:off x="7060245" y="4991100"/>
          <a:ext cx="4302125" cy="195685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985749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EF23-0B15-A165-E454-70CF7F9802B0}"/>
              </a:ext>
            </a:extLst>
          </p:cNvPr>
          <p:cNvSpPr>
            <a:spLocks noGrp="1"/>
          </p:cNvSpPr>
          <p:nvPr>
            <p:ph type="title"/>
          </p:nvPr>
        </p:nvSpPr>
        <p:spPr>
          <a:xfrm>
            <a:off x="2231136" y="539819"/>
            <a:ext cx="7729728" cy="1188720"/>
          </a:xfrm>
        </p:spPr>
        <p:txBody>
          <a:bodyPr/>
          <a:lstStyle/>
          <a:p>
            <a:r>
              <a:rPr lang="en-US" dirty="0"/>
              <a:t>K-means with RF&amp;XGB</a:t>
            </a:r>
          </a:p>
        </p:txBody>
      </p:sp>
      <p:sp>
        <p:nvSpPr>
          <p:cNvPr id="18" name="TextBox 17">
            <a:extLst>
              <a:ext uri="{FF2B5EF4-FFF2-40B4-BE49-F238E27FC236}">
                <a16:creationId xmlns:a16="http://schemas.microsoft.com/office/drawing/2014/main" id="{78025758-7A2C-58B5-E046-8A8FC14759D6}"/>
              </a:ext>
            </a:extLst>
          </p:cNvPr>
          <p:cNvSpPr txBox="1"/>
          <p:nvPr/>
        </p:nvSpPr>
        <p:spPr>
          <a:xfrm>
            <a:off x="171450" y="2247899"/>
            <a:ext cx="2059686" cy="307777"/>
          </a:xfrm>
          <a:prstGeom prst="rect">
            <a:avLst/>
          </a:prstGeom>
          <a:noFill/>
        </p:spPr>
        <p:txBody>
          <a:bodyPr wrap="square" rtlCol="0">
            <a:spAutoFit/>
          </a:bodyPr>
          <a:lstStyle/>
          <a:p>
            <a:r>
              <a:rPr lang="en-US" altLang="ko-KR" sz="1400" dirty="0"/>
              <a:t>K-mean – RF&amp;GM code</a:t>
            </a:r>
            <a:endParaRPr lang="ko-KR" altLang="en-US" sz="1400" dirty="0"/>
          </a:p>
        </p:txBody>
      </p:sp>
      <p:pic>
        <p:nvPicPr>
          <p:cNvPr id="4" name="그림 3">
            <a:extLst>
              <a:ext uri="{FF2B5EF4-FFF2-40B4-BE49-F238E27FC236}">
                <a16:creationId xmlns:a16="http://schemas.microsoft.com/office/drawing/2014/main" id="{E47EBED0-C692-40F4-F610-4466F8A40343}"/>
              </a:ext>
            </a:extLst>
          </p:cNvPr>
          <p:cNvPicPr>
            <a:picLocks noChangeAspect="1"/>
          </p:cNvPicPr>
          <p:nvPr/>
        </p:nvPicPr>
        <p:blipFill>
          <a:blip r:embed="rId2"/>
          <a:stretch>
            <a:fillRect/>
          </a:stretch>
        </p:blipFill>
        <p:spPr>
          <a:xfrm>
            <a:off x="426811" y="2555677"/>
            <a:ext cx="5049375" cy="4177659"/>
          </a:xfrm>
          <a:prstGeom prst="rect">
            <a:avLst/>
          </a:prstGeom>
        </p:spPr>
      </p:pic>
      <p:sp>
        <p:nvSpPr>
          <p:cNvPr id="5" name="TextBox 4">
            <a:extLst>
              <a:ext uri="{FF2B5EF4-FFF2-40B4-BE49-F238E27FC236}">
                <a16:creationId xmlns:a16="http://schemas.microsoft.com/office/drawing/2014/main" id="{5993C25A-99C2-0C9E-3BDC-0B10F89AEF67}"/>
              </a:ext>
            </a:extLst>
          </p:cNvPr>
          <p:cNvSpPr txBox="1"/>
          <p:nvPr/>
        </p:nvSpPr>
        <p:spPr>
          <a:xfrm>
            <a:off x="5632905" y="2186344"/>
            <a:ext cx="1695450" cy="369332"/>
          </a:xfrm>
          <a:prstGeom prst="rect">
            <a:avLst/>
          </a:prstGeom>
          <a:noFill/>
        </p:spPr>
        <p:txBody>
          <a:bodyPr wrap="square" rtlCol="0">
            <a:spAutoFit/>
          </a:bodyPr>
          <a:lstStyle/>
          <a:p>
            <a:r>
              <a:rPr lang="en-US" altLang="ko-KR" dirty="0"/>
              <a:t>Real vs Model</a:t>
            </a:r>
            <a:endParaRPr lang="ko-KR" altLang="en-US" dirty="0"/>
          </a:p>
        </p:txBody>
      </p:sp>
      <p:sp>
        <p:nvSpPr>
          <p:cNvPr id="6" name="TextBox 5">
            <a:extLst>
              <a:ext uri="{FF2B5EF4-FFF2-40B4-BE49-F238E27FC236}">
                <a16:creationId xmlns:a16="http://schemas.microsoft.com/office/drawing/2014/main" id="{8278C741-F0DE-8483-3F97-F41DAE96D21F}"/>
              </a:ext>
            </a:extLst>
          </p:cNvPr>
          <p:cNvSpPr txBox="1"/>
          <p:nvPr/>
        </p:nvSpPr>
        <p:spPr>
          <a:xfrm>
            <a:off x="5632905" y="4806434"/>
            <a:ext cx="1695450" cy="369332"/>
          </a:xfrm>
          <a:prstGeom prst="rect">
            <a:avLst/>
          </a:prstGeom>
          <a:noFill/>
        </p:spPr>
        <p:txBody>
          <a:bodyPr wrap="square" rtlCol="0">
            <a:spAutoFit/>
          </a:bodyPr>
          <a:lstStyle/>
          <a:p>
            <a:r>
              <a:rPr lang="en-US" altLang="ko-KR" dirty="0"/>
              <a:t>MSE &amp; RMSE</a:t>
            </a:r>
            <a:endParaRPr lang="ko-KR" altLang="en-US" dirty="0"/>
          </a:p>
        </p:txBody>
      </p:sp>
      <p:graphicFrame>
        <p:nvGraphicFramePr>
          <p:cNvPr id="3" name="차트 2">
            <a:extLst>
              <a:ext uri="{FF2B5EF4-FFF2-40B4-BE49-F238E27FC236}">
                <a16:creationId xmlns:a16="http://schemas.microsoft.com/office/drawing/2014/main" id="{D9743ECE-B5C7-781A-0758-33B22E08436C}"/>
              </a:ext>
            </a:extLst>
          </p:cNvPr>
          <p:cNvGraphicFramePr/>
          <p:nvPr>
            <p:extLst>
              <p:ext uri="{D42A27DB-BD31-4B8C-83A1-F6EECF244321}">
                <p14:modId xmlns:p14="http://schemas.microsoft.com/office/powerpoint/2010/main" val="1986435855"/>
              </p:ext>
            </p:extLst>
          </p:nvPr>
        </p:nvGraphicFramePr>
        <p:xfrm>
          <a:off x="7118304" y="4991100"/>
          <a:ext cx="4302125" cy="1956858"/>
        </p:xfrm>
        <a:graphic>
          <a:graphicData uri="http://schemas.openxmlformats.org/drawingml/2006/chart">
            <c:chart xmlns:c="http://schemas.openxmlformats.org/drawingml/2006/chart" xmlns:r="http://schemas.openxmlformats.org/officeDocument/2006/relationships" r:id="rId3"/>
          </a:graphicData>
        </a:graphic>
      </p:graphicFrame>
      <p:pic>
        <p:nvPicPr>
          <p:cNvPr id="9" name="그림 8">
            <a:extLst>
              <a:ext uri="{FF2B5EF4-FFF2-40B4-BE49-F238E27FC236}">
                <a16:creationId xmlns:a16="http://schemas.microsoft.com/office/drawing/2014/main" id="{E9C8F454-1E79-459D-B334-3006A6097BF0}"/>
              </a:ext>
            </a:extLst>
          </p:cNvPr>
          <p:cNvPicPr>
            <a:picLocks noChangeAspect="1"/>
          </p:cNvPicPr>
          <p:nvPr/>
        </p:nvPicPr>
        <p:blipFill rotWithShape="1">
          <a:blip r:embed="rId4"/>
          <a:srcRect t="897"/>
          <a:stretch/>
        </p:blipFill>
        <p:spPr>
          <a:xfrm>
            <a:off x="7340947" y="2098576"/>
            <a:ext cx="3789197" cy="2471688"/>
          </a:xfrm>
          <a:prstGeom prst="rect">
            <a:avLst/>
          </a:prstGeom>
        </p:spPr>
      </p:pic>
    </p:spTree>
    <p:extLst>
      <p:ext uri="{BB962C8B-B14F-4D97-AF65-F5344CB8AC3E}">
        <p14:creationId xmlns:p14="http://schemas.microsoft.com/office/powerpoint/2010/main" val="1834948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EF23-0B15-A165-E454-70CF7F9802B0}"/>
              </a:ext>
            </a:extLst>
          </p:cNvPr>
          <p:cNvSpPr>
            <a:spLocks noGrp="1"/>
          </p:cNvSpPr>
          <p:nvPr>
            <p:ph type="title"/>
          </p:nvPr>
        </p:nvSpPr>
        <p:spPr>
          <a:xfrm>
            <a:off x="2231136" y="539819"/>
            <a:ext cx="7729728" cy="1188720"/>
          </a:xfrm>
        </p:spPr>
        <p:txBody>
          <a:bodyPr/>
          <a:lstStyle/>
          <a:p>
            <a:r>
              <a:rPr lang="en-US" dirty="0"/>
              <a:t>Agglomerative with RF&amp;XGB</a:t>
            </a:r>
          </a:p>
        </p:txBody>
      </p:sp>
      <p:sp>
        <p:nvSpPr>
          <p:cNvPr id="18" name="TextBox 17">
            <a:extLst>
              <a:ext uri="{FF2B5EF4-FFF2-40B4-BE49-F238E27FC236}">
                <a16:creationId xmlns:a16="http://schemas.microsoft.com/office/drawing/2014/main" id="{78025758-7A2C-58B5-E046-8A8FC14759D6}"/>
              </a:ext>
            </a:extLst>
          </p:cNvPr>
          <p:cNvSpPr txBox="1"/>
          <p:nvPr/>
        </p:nvSpPr>
        <p:spPr>
          <a:xfrm>
            <a:off x="171449" y="2247899"/>
            <a:ext cx="3442607" cy="307777"/>
          </a:xfrm>
          <a:prstGeom prst="rect">
            <a:avLst/>
          </a:prstGeom>
          <a:noFill/>
        </p:spPr>
        <p:txBody>
          <a:bodyPr wrap="square" rtlCol="0">
            <a:spAutoFit/>
          </a:bodyPr>
          <a:lstStyle/>
          <a:p>
            <a:r>
              <a:rPr lang="en-US" altLang="ko-KR" sz="1400" dirty="0"/>
              <a:t>Agglomerative – RF&amp;GM code</a:t>
            </a:r>
            <a:endParaRPr lang="ko-KR" altLang="en-US" sz="1400" dirty="0"/>
          </a:p>
        </p:txBody>
      </p:sp>
      <p:sp>
        <p:nvSpPr>
          <p:cNvPr id="5" name="TextBox 4">
            <a:extLst>
              <a:ext uri="{FF2B5EF4-FFF2-40B4-BE49-F238E27FC236}">
                <a16:creationId xmlns:a16="http://schemas.microsoft.com/office/drawing/2014/main" id="{5993C25A-99C2-0C9E-3BDC-0B10F89AEF67}"/>
              </a:ext>
            </a:extLst>
          </p:cNvPr>
          <p:cNvSpPr txBox="1"/>
          <p:nvPr/>
        </p:nvSpPr>
        <p:spPr>
          <a:xfrm>
            <a:off x="5705475" y="2186344"/>
            <a:ext cx="1695450" cy="369332"/>
          </a:xfrm>
          <a:prstGeom prst="rect">
            <a:avLst/>
          </a:prstGeom>
          <a:noFill/>
        </p:spPr>
        <p:txBody>
          <a:bodyPr wrap="square" rtlCol="0">
            <a:spAutoFit/>
          </a:bodyPr>
          <a:lstStyle/>
          <a:p>
            <a:r>
              <a:rPr lang="en-US" altLang="ko-KR" dirty="0"/>
              <a:t>Real vs Model</a:t>
            </a:r>
            <a:endParaRPr lang="ko-KR" altLang="en-US" dirty="0"/>
          </a:p>
        </p:txBody>
      </p:sp>
      <p:sp>
        <p:nvSpPr>
          <p:cNvPr id="6" name="TextBox 5">
            <a:extLst>
              <a:ext uri="{FF2B5EF4-FFF2-40B4-BE49-F238E27FC236}">
                <a16:creationId xmlns:a16="http://schemas.microsoft.com/office/drawing/2014/main" id="{8278C741-F0DE-8483-3F97-F41DAE96D21F}"/>
              </a:ext>
            </a:extLst>
          </p:cNvPr>
          <p:cNvSpPr txBox="1"/>
          <p:nvPr/>
        </p:nvSpPr>
        <p:spPr>
          <a:xfrm>
            <a:off x="5705475" y="4991100"/>
            <a:ext cx="1695450" cy="369332"/>
          </a:xfrm>
          <a:prstGeom prst="rect">
            <a:avLst/>
          </a:prstGeom>
          <a:noFill/>
        </p:spPr>
        <p:txBody>
          <a:bodyPr wrap="square" rtlCol="0">
            <a:spAutoFit/>
          </a:bodyPr>
          <a:lstStyle/>
          <a:p>
            <a:r>
              <a:rPr lang="en-US" altLang="ko-KR" dirty="0"/>
              <a:t>MSE &amp; RMSE</a:t>
            </a:r>
            <a:endParaRPr lang="ko-KR" altLang="en-US" dirty="0"/>
          </a:p>
        </p:txBody>
      </p:sp>
      <p:pic>
        <p:nvPicPr>
          <p:cNvPr id="7" name="그림 6">
            <a:extLst>
              <a:ext uri="{FF2B5EF4-FFF2-40B4-BE49-F238E27FC236}">
                <a16:creationId xmlns:a16="http://schemas.microsoft.com/office/drawing/2014/main" id="{C33C0CE6-5C89-95DB-FFDD-53F1E70A2D7E}"/>
              </a:ext>
            </a:extLst>
          </p:cNvPr>
          <p:cNvPicPr>
            <a:picLocks noChangeAspect="1"/>
          </p:cNvPicPr>
          <p:nvPr/>
        </p:nvPicPr>
        <p:blipFill rotWithShape="1">
          <a:blip r:embed="rId2"/>
          <a:srcRect t="1162"/>
          <a:stretch/>
        </p:blipFill>
        <p:spPr>
          <a:xfrm>
            <a:off x="7375423" y="2104906"/>
            <a:ext cx="4045006" cy="2699526"/>
          </a:xfrm>
          <a:prstGeom prst="rect">
            <a:avLst/>
          </a:prstGeom>
        </p:spPr>
      </p:pic>
      <p:graphicFrame>
        <p:nvGraphicFramePr>
          <p:cNvPr id="8" name="차트 7">
            <a:extLst>
              <a:ext uri="{FF2B5EF4-FFF2-40B4-BE49-F238E27FC236}">
                <a16:creationId xmlns:a16="http://schemas.microsoft.com/office/drawing/2014/main" id="{9613DCB3-7415-4814-72ED-74ECA68D5206}"/>
              </a:ext>
            </a:extLst>
          </p:cNvPr>
          <p:cNvGraphicFramePr/>
          <p:nvPr>
            <p:extLst>
              <p:ext uri="{D42A27DB-BD31-4B8C-83A1-F6EECF244321}">
                <p14:modId xmlns:p14="http://schemas.microsoft.com/office/powerpoint/2010/main" val="2225317726"/>
              </p:ext>
            </p:extLst>
          </p:nvPr>
        </p:nvGraphicFramePr>
        <p:xfrm>
          <a:off x="7246863" y="4991100"/>
          <a:ext cx="4302125" cy="1956858"/>
        </p:xfrm>
        <a:graphic>
          <a:graphicData uri="http://schemas.openxmlformats.org/drawingml/2006/chart">
            <c:chart xmlns:c="http://schemas.openxmlformats.org/drawingml/2006/chart" xmlns:r="http://schemas.openxmlformats.org/officeDocument/2006/relationships" r:id="rId3"/>
          </a:graphicData>
        </a:graphic>
      </p:graphicFrame>
      <p:pic>
        <p:nvPicPr>
          <p:cNvPr id="9" name="그림 8">
            <a:extLst>
              <a:ext uri="{FF2B5EF4-FFF2-40B4-BE49-F238E27FC236}">
                <a16:creationId xmlns:a16="http://schemas.microsoft.com/office/drawing/2014/main" id="{3FA90AB2-5687-F4DB-BA04-D001F48BE5D6}"/>
              </a:ext>
            </a:extLst>
          </p:cNvPr>
          <p:cNvPicPr>
            <a:picLocks noChangeAspect="1"/>
          </p:cNvPicPr>
          <p:nvPr/>
        </p:nvPicPr>
        <p:blipFill>
          <a:blip r:embed="rId4"/>
          <a:stretch>
            <a:fillRect/>
          </a:stretch>
        </p:blipFill>
        <p:spPr>
          <a:xfrm>
            <a:off x="173727" y="2555677"/>
            <a:ext cx="4771411" cy="4177659"/>
          </a:xfrm>
          <a:prstGeom prst="rect">
            <a:avLst/>
          </a:prstGeom>
        </p:spPr>
      </p:pic>
    </p:spTree>
    <p:extLst>
      <p:ext uri="{BB962C8B-B14F-4D97-AF65-F5344CB8AC3E}">
        <p14:creationId xmlns:p14="http://schemas.microsoft.com/office/powerpoint/2010/main" val="23013845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EF23-0B15-A165-E454-70CF7F9802B0}"/>
              </a:ext>
            </a:extLst>
          </p:cNvPr>
          <p:cNvSpPr>
            <a:spLocks noGrp="1"/>
          </p:cNvSpPr>
          <p:nvPr>
            <p:ph type="title"/>
          </p:nvPr>
        </p:nvSpPr>
        <p:spPr>
          <a:xfrm>
            <a:off x="2231136" y="539819"/>
            <a:ext cx="7729728" cy="1188720"/>
          </a:xfrm>
        </p:spPr>
        <p:txBody>
          <a:bodyPr/>
          <a:lstStyle/>
          <a:p>
            <a:r>
              <a:rPr lang="en-US" dirty="0"/>
              <a:t>Comparison</a:t>
            </a:r>
          </a:p>
        </p:txBody>
      </p:sp>
      <p:sp>
        <p:nvSpPr>
          <p:cNvPr id="18" name="TextBox 17">
            <a:extLst>
              <a:ext uri="{FF2B5EF4-FFF2-40B4-BE49-F238E27FC236}">
                <a16:creationId xmlns:a16="http://schemas.microsoft.com/office/drawing/2014/main" id="{78025758-7A2C-58B5-E046-8A8FC14759D6}"/>
              </a:ext>
            </a:extLst>
          </p:cNvPr>
          <p:cNvSpPr txBox="1"/>
          <p:nvPr/>
        </p:nvSpPr>
        <p:spPr>
          <a:xfrm>
            <a:off x="277132" y="2232464"/>
            <a:ext cx="3553053" cy="369332"/>
          </a:xfrm>
          <a:prstGeom prst="rect">
            <a:avLst/>
          </a:prstGeom>
          <a:noFill/>
        </p:spPr>
        <p:txBody>
          <a:bodyPr wrap="square" rtlCol="0">
            <a:spAutoFit/>
          </a:bodyPr>
          <a:lstStyle/>
          <a:p>
            <a:pPr algn="ctr"/>
            <a:r>
              <a:rPr lang="en-US" altLang="ko-KR" dirty="0"/>
              <a:t>GMM / K-means / Agglomerative</a:t>
            </a:r>
            <a:endParaRPr lang="ko-KR" altLang="en-US" dirty="0"/>
          </a:p>
        </p:txBody>
      </p:sp>
      <p:sp>
        <p:nvSpPr>
          <p:cNvPr id="5" name="TextBox 4">
            <a:extLst>
              <a:ext uri="{FF2B5EF4-FFF2-40B4-BE49-F238E27FC236}">
                <a16:creationId xmlns:a16="http://schemas.microsoft.com/office/drawing/2014/main" id="{5993C25A-99C2-0C9E-3BDC-0B10F89AEF67}"/>
              </a:ext>
            </a:extLst>
          </p:cNvPr>
          <p:cNvSpPr txBox="1"/>
          <p:nvPr/>
        </p:nvSpPr>
        <p:spPr>
          <a:xfrm>
            <a:off x="6565882" y="2201686"/>
            <a:ext cx="3394982" cy="369332"/>
          </a:xfrm>
          <a:prstGeom prst="rect">
            <a:avLst/>
          </a:prstGeom>
          <a:noFill/>
        </p:spPr>
        <p:txBody>
          <a:bodyPr wrap="square" rtlCol="0">
            <a:spAutoFit/>
          </a:bodyPr>
          <a:lstStyle/>
          <a:p>
            <a:r>
              <a:rPr lang="en-US" altLang="ko-KR" dirty="0"/>
              <a:t>Number of clusters - RMSE</a:t>
            </a:r>
            <a:endParaRPr lang="ko-KR" altLang="en-US" dirty="0"/>
          </a:p>
        </p:txBody>
      </p:sp>
      <p:sp>
        <p:nvSpPr>
          <p:cNvPr id="6" name="TextBox 5">
            <a:extLst>
              <a:ext uri="{FF2B5EF4-FFF2-40B4-BE49-F238E27FC236}">
                <a16:creationId xmlns:a16="http://schemas.microsoft.com/office/drawing/2014/main" id="{8278C741-F0DE-8483-3F97-F41DAE96D21F}"/>
              </a:ext>
            </a:extLst>
          </p:cNvPr>
          <p:cNvSpPr txBox="1"/>
          <p:nvPr/>
        </p:nvSpPr>
        <p:spPr>
          <a:xfrm>
            <a:off x="6565882" y="4730132"/>
            <a:ext cx="3086100" cy="369332"/>
          </a:xfrm>
          <a:prstGeom prst="rect">
            <a:avLst/>
          </a:prstGeom>
          <a:noFill/>
        </p:spPr>
        <p:txBody>
          <a:bodyPr wrap="square" rtlCol="0">
            <a:spAutoFit/>
          </a:bodyPr>
          <a:lstStyle/>
          <a:p>
            <a:r>
              <a:rPr lang="en-US" altLang="ko-KR" dirty="0"/>
              <a:t>Using Cluster &amp; None Cluster</a:t>
            </a:r>
            <a:endParaRPr lang="ko-KR" altLang="en-US" dirty="0"/>
          </a:p>
        </p:txBody>
      </p:sp>
      <p:graphicFrame>
        <p:nvGraphicFramePr>
          <p:cNvPr id="8" name="차트 7">
            <a:extLst>
              <a:ext uri="{FF2B5EF4-FFF2-40B4-BE49-F238E27FC236}">
                <a16:creationId xmlns:a16="http://schemas.microsoft.com/office/drawing/2014/main" id="{180DD3AC-F2C2-CEDC-361E-0877682CEAB0}"/>
              </a:ext>
            </a:extLst>
          </p:cNvPr>
          <p:cNvGraphicFramePr/>
          <p:nvPr>
            <p:extLst>
              <p:ext uri="{D42A27DB-BD31-4B8C-83A1-F6EECF244321}">
                <p14:modId xmlns:p14="http://schemas.microsoft.com/office/powerpoint/2010/main" val="2545673506"/>
              </p:ext>
            </p:extLst>
          </p:nvPr>
        </p:nvGraphicFramePr>
        <p:xfrm>
          <a:off x="277132" y="2856794"/>
          <a:ext cx="4977039" cy="3582657"/>
        </p:xfrm>
        <a:graphic>
          <a:graphicData uri="http://schemas.openxmlformats.org/drawingml/2006/chart">
            <c:chart xmlns:c="http://schemas.openxmlformats.org/drawingml/2006/chart" xmlns:r="http://schemas.openxmlformats.org/officeDocument/2006/relationships" r:id="rId2"/>
          </a:graphicData>
        </a:graphic>
      </p:graphicFrame>
      <p:grpSp>
        <p:nvGrpSpPr>
          <p:cNvPr id="13" name="그룹 12">
            <a:extLst>
              <a:ext uri="{FF2B5EF4-FFF2-40B4-BE49-F238E27FC236}">
                <a16:creationId xmlns:a16="http://schemas.microsoft.com/office/drawing/2014/main" id="{BA2BCA85-B01C-1C14-94E8-8F3F8CFB09F4}"/>
              </a:ext>
            </a:extLst>
          </p:cNvPr>
          <p:cNvGrpSpPr/>
          <p:nvPr/>
        </p:nvGrpSpPr>
        <p:grpSpPr>
          <a:xfrm>
            <a:off x="6565882" y="2540241"/>
            <a:ext cx="4652282" cy="2107882"/>
            <a:chOff x="6465434" y="2678787"/>
            <a:chExt cx="4652282" cy="2107882"/>
          </a:xfrm>
        </p:grpSpPr>
        <p:graphicFrame>
          <p:nvGraphicFramePr>
            <p:cNvPr id="11" name="차트 10">
              <a:extLst>
                <a:ext uri="{FF2B5EF4-FFF2-40B4-BE49-F238E27FC236}">
                  <a16:creationId xmlns:a16="http://schemas.microsoft.com/office/drawing/2014/main" id="{C5838DA1-F154-EAB6-CCF5-BD981474AEBA}"/>
                </a:ext>
              </a:extLst>
            </p:cNvPr>
            <p:cNvGraphicFramePr/>
            <p:nvPr>
              <p:extLst>
                <p:ext uri="{D42A27DB-BD31-4B8C-83A1-F6EECF244321}">
                  <p14:modId xmlns:p14="http://schemas.microsoft.com/office/powerpoint/2010/main" val="3188717524"/>
                </p:ext>
              </p:extLst>
            </p:nvPr>
          </p:nvGraphicFramePr>
          <p:xfrm>
            <a:off x="6465434" y="2678787"/>
            <a:ext cx="4652282" cy="210788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6D690C43-BC0F-9490-14B5-D18C200D59C5}"/>
                </a:ext>
              </a:extLst>
            </p:cNvPr>
            <p:cNvSpPr txBox="1"/>
            <p:nvPr/>
          </p:nvSpPr>
          <p:spPr>
            <a:xfrm>
              <a:off x="7513048" y="4453993"/>
              <a:ext cx="1269274" cy="246221"/>
            </a:xfrm>
            <a:prstGeom prst="rect">
              <a:avLst/>
            </a:prstGeom>
            <a:noFill/>
          </p:spPr>
          <p:txBody>
            <a:bodyPr wrap="square" rtlCol="0">
              <a:spAutoFit/>
            </a:bodyPr>
            <a:lstStyle/>
            <a:p>
              <a:r>
                <a:rPr lang="en-US" altLang="ko-KR" sz="1000" dirty="0"/>
                <a:t>Num of cluster</a:t>
              </a:r>
              <a:endParaRPr lang="ko-KR" altLang="en-US" sz="1000" dirty="0"/>
            </a:p>
          </p:txBody>
        </p:sp>
      </p:grpSp>
      <p:graphicFrame>
        <p:nvGraphicFramePr>
          <p:cNvPr id="16" name="차트 15">
            <a:extLst>
              <a:ext uri="{FF2B5EF4-FFF2-40B4-BE49-F238E27FC236}">
                <a16:creationId xmlns:a16="http://schemas.microsoft.com/office/drawing/2014/main" id="{9C595FA7-90D7-BF1A-903F-68A92199F2AC}"/>
              </a:ext>
            </a:extLst>
          </p:cNvPr>
          <p:cNvGraphicFramePr/>
          <p:nvPr>
            <p:extLst>
              <p:ext uri="{D42A27DB-BD31-4B8C-83A1-F6EECF244321}">
                <p14:modId xmlns:p14="http://schemas.microsoft.com/office/powerpoint/2010/main" val="306739610"/>
              </p:ext>
            </p:extLst>
          </p:nvPr>
        </p:nvGraphicFramePr>
        <p:xfrm>
          <a:off x="6955746" y="5019988"/>
          <a:ext cx="4007947" cy="183801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4988148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EF23-0B15-A165-E454-70CF7F9802B0}"/>
              </a:ext>
            </a:extLst>
          </p:cNvPr>
          <p:cNvSpPr>
            <a:spLocks noGrp="1"/>
          </p:cNvSpPr>
          <p:nvPr>
            <p:ph type="title"/>
          </p:nvPr>
        </p:nvSpPr>
        <p:spPr>
          <a:xfrm>
            <a:off x="2231136" y="863669"/>
            <a:ext cx="7729728" cy="1188720"/>
          </a:xfrm>
        </p:spPr>
        <p:txBody>
          <a:bodyPr/>
          <a:lstStyle/>
          <a:p>
            <a:r>
              <a:rPr lang="en-US" dirty="0"/>
              <a:t>Discussion</a:t>
            </a:r>
          </a:p>
        </p:txBody>
      </p:sp>
      <p:sp>
        <p:nvSpPr>
          <p:cNvPr id="18" name="TextBox 17">
            <a:extLst>
              <a:ext uri="{FF2B5EF4-FFF2-40B4-BE49-F238E27FC236}">
                <a16:creationId xmlns:a16="http://schemas.microsoft.com/office/drawing/2014/main" id="{78025758-7A2C-58B5-E046-8A8FC14759D6}"/>
              </a:ext>
            </a:extLst>
          </p:cNvPr>
          <p:cNvSpPr txBox="1"/>
          <p:nvPr/>
        </p:nvSpPr>
        <p:spPr>
          <a:xfrm>
            <a:off x="762000" y="2743199"/>
            <a:ext cx="10668000" cy="2862322"/>
          </a:xfrm>
          <a:prstGeom prst="rect">
            <a:avLst/>
          </a:prstGeom>
          <a:noFill/>
        </p:spPr>
        <p:txBody>
          <a:bodyPr wrap="square" rtlCol="0">
            <a:spAutoFit/>
          </a:bodyPr>
          <a:lstStyle/>
          <a:p>
            <a:pPr marL="285750" indent="-285750">
              <a:buFont typeface="Arial" panose="020B0604020202020204" pitchFamily="34" charset="0"/>
              <a:buChar char="•"/>
            </a:pPr>
            <a:r>
              <a:rPr lang="en-US" altLang="ko-KR" b="0" i="0" dirty="0">
                <a:solidFill>
                  <a:srgbClr val="000000"/>
                </a:solidFill>
                <a:effectLst/>
                <a:latin typeface="noto"/>
              </a:rPr>
              <a:t>When looking at the MSE value and RMSE value of the data, it was confirmed that the result through Random forest was the best, and when only the RMSE value was compared, XGB could also obtain a sufficiently significant value. However, it was confirmed that the method through Support Vector Regression was not suitable for the data.</a:t>
            </a:r>
            <a:endParaRPr lang="en-US" altLang="ko-KR" dirty="0"/>
          </a:p>
          <a:p>
            <a:pPr marL="285750" indent="-285750">
              <a:buFont typeface="Arial" panose="020B0604020202020204" pitchFamily="34" charset="0"/>
              <a:buChar char="•"/>
            </a:pPr>
            <a:endParaRPr lang="en-US" altLang="ko-KR" dirty="0"/>
          </a:p>
          <a:p>
            <a:pPr marL="285750" indent="-285750">
              <a:buFont typeface="Arial" panose="020B0604020202020204" pitchFamily="34" charset="0"/>
              <a:buChar char="•"/>
            </a:pPr>
            <a:r>
              <a:rPr lang="en-US" altLang="ko-KR" dirty="0"/>
              <a:t>When the model was implemented without clustering, the results came out better than when clustering was performed. The only difference is the amount of data because the same parameter and data were used.</a:t>
            </a:r>
          </a:p>
          <a:p>
            <a:pPr marL="285750" indent="-285750">
              <a:buFont typeface="Arial" panose="020B0604020202020204" pitchFamily="34" charset="0"/>
              <a:buChar char="•"/>
            </a:pPr>
            <a:endParaRPr lang="en-US" altLang="ko-KR" dirty="0"/>
          </a:p>
          <a:p>
            <a:pPr marL="285750" indent="-285750">
              <a:buFont typeface="Arial" panose="020B0604020202020204" pitchFamily="34" charset="0"/>
              <a:buChar char="•"/>
            </a:pPr>
            <a:r>
              <a:rPr lang="en-US" altLang="ko-KR" dirty="0"/>
              <a:t>This means that the data we currently used was a small number of data to proceed with clustering, and it can be confirmed that clustering preprocessing is inefficient in interpreting a small amount of data.</a:t>
            </a:r>
            <a:endParaRPr lang="ko-KR" altLang="en-US" dirty="0"/>
          </a:p>
        </p:txBody>
      </p:sp>
    </p:spTree>
    <p:extLst>
      <p:ext uri="{BB962C8B-B14F-4D97-AF65-F5344CB8AC3E}">
        <p14:creationId xmlns:p14="http://schemas.microsoft.com/office/powerpoint/2010/main" val="4020561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B5A567D-2C48-5154-B4A0-C48BC7E5FF54}"/>
              </a:ext>
            </a:extLst>
          </p:cNvPr>
          <p:cNvSpPr>
            <a:spLocks noGrp="1"/>
          </p:cNvSpPr>
          <p:nvPr>
            <p:ph type="title"/>
          </p:nvPr>
        </p:nvSpPr>
        <p:spPr>
          <a:xfrm>
            <a:off x="1120624" y="1122807"/>
            <a:ext cx="9954443" cy="4297680"/>
          </a:xfrm>
          <a:solidFill>
            <a:schemeClr val="accent2"/>
          </a:solidFill>
          <a:ln>
            <a:noFill/>
          </a:ln>
        </p:spPr>
        <p:txBody>
          <a:bodyPr vert="horz" lIns="182880" tIns="182880" rIns="182880" bIns="182880" rtlCol="0" anchor="ctr">
            <a:normAutofit/>
          </a:bodyPr>
          <a:lstStyle/>
          <a:p>
            <a:r>
              <a:rPr lang="en-US" sz="6000" kern="1200" cap="all" spc="200" baseline="0" dirty="0" err="1">
                <a:solidFill>
                  <a:srgbClr val="FFFFFF"/>
                </a:solidFill>
                <a:latin typeface="+mj-lt"/>
                <a:ea typeface="+mj-ea"/>
                <a:cs typeface="+mj-cs"/>
              </a:rPr>
              <a:t>Metheodology</a:t>
            </a:r>
            <a:endParaRPr lang="en-US" sz="6000" kern="1200" cap="all" spc="200" baseline="0" dirty="0">
              <a:solidFill>
                <a:srgbClr val="FFFFFF"/>
              </a:solidFill>
              <a:latin typeface="+mj-lt"/>
              <a:ea typeface="+mj-ea"/>
              <a:cs typeface="+mj-cs"/>
            </a:endParaRPr>
          </a:p>
        </p:txBody>
      </p:sp>
    </p:spTree>
    <p:extLst>
      <p:ext uri="{BB962C8B-B14F-4D97-AF65-F5344CB8AC3E}">
        <p14:creationId xmlns:p14="http://schemas.microsoft.com/office/powerpoint/2010/main" val="3885316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화살표: 오른쪽 18">
            <a:extLst>
              <a:ext uri="{FF2B5EF4-FFF2-40B4-BE49-F238E27FC236}">
                <a16:creationId xmlns:a16="http://schemas.microsoft.com/office/drawing/2014/main" id="{1861BD1D-6121-4EE8-98E1-92C378788C6D}"/>
              </a:ext>
            </a:extLst>
          </p:cNvPr>
          <p:cNvSpPr/>
          <p:nvPr/>
        </p:nvSpPr>
        <p:spPr>
          <a:xfrm>
            <a:off x="6554718" y="1580716"/>
            <a:ext cx="788035" cy="384551"/>
          </a:xfrm>
          <a:prstGeom prst="rightArrow">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0" name="화살표: 오른쪽 19">
            <a:extLst>
              <a:ext uri="{FF2B5EF4-FFF2-40B4-BE49-F238E27FC236}">
                <a16:creationId xmlns:a16="http://schemas.microsoft.com/office/drawing/2014/main" id="{A4E4FA83-6F99-4EA9-AA8F-D56D4420CC54}"/>
              </a:ext>
            </a:extLst>
          </p:cNvPr>
          <p:cNvSpPr/>
          <p:nvPr/>
        </p:nvSpPr>
        <p:spPr>
          <a:xfrm>
            <a:off x="3781522" y="1581362"/>
            <a:ext cx="788035" cy="384551"/>
          </a:xfrm>
          <a:prstGeom prst="rightArrow">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1" name="직사각형 20">
            <a:extLst>
              <a:ext uri="{FF2B5EF4-FFF2-40B4-BE49-F238E27FC236}">
                <a16:creationId xmlns:a16="http://schemas.microsoft.com/office/drawing/2014/main" id="{5D8D3287-CFD5-4619-9A0E-965904F85C63}"/>
              </a:ext>
            </a:extLst>
          </p:cNvPr>
          <p:cNvSpPr/>
          <p:nvPr/>
        </p:nvSpPr>
        <p:spPr>
          <a:xfrm>
            <a:off x="1542340" y="2287156"/>
            <a:ext cx="2525540" cy="3609836"/>
          </a:xfrm>
          <a:prstGeom prst="rect">
            <a:avLst/>
          </a:prstGeom>
          <a:solidFill>
            <a:schemeClr val="accent6">
              <a:lumMod val="20000"/>
              <a:lumOff val="80000"/>
            </a:schemeClr>
          </a:solidFill>
          <a:ln w="285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3" name="사각형: 둥근 모서리 22">
            <a:extLst>
              <a:ext uri="{FF2B5EF4-FFF2-40B4-BE49-F238E27FC236}">
                <a16:creationId xmlns:a16="http://schemas.microsoft.com/office/drawing/2014/main" id="{FD3BA50D-5703-4224-91A2-4454CA98AA2D}"/>
              </a:ext>
            </a:extLst>
          </p:cNvPr>
          <p:cNvSpPr/>
          <p:nvPr/>
        </p:nvSpPr>
        <p:spPr>
          <a:xfrm>
            <a:off x="1545989" y="1400745"/>
            <a:ext cx="2525540" cy="747418"/>
          </a:xfrm>
          <a:prstGeom prst="roundRect">
            <a:avLst/>
          </a:prstGeom>
          <a:solidFill>
            <a:schemeClr val="accent6">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Data Preprocessing</a:t>
            </a:r>
            <a:endParaRPr lang="ko-KR" altLang="en-US" sz="1600" dirty="0">
              <a:solidFill>
                <a:schemeClr val="tx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24" name="사각형: 둥근 모서리 23">
            <a:extLst>
              <a:ext uri="{FF2B5EF4-FFF2-40B4-BE49-F238E27FC236}">
                <a16:creationId xmlns:a16="http://schemas.microsoft.com/office/drawing/2014/main" id="{F2096407-7909-4936-A9C9-D4247051E337}"/>
              </a:ext>
            </a:extLst>
          </p:cNvPr>
          <p:cNvSpPr/>
          <p:nvPr/>
        </p:nvSpPr>
        <p:spPr>
          <a:xfrm>
            <a:off x="4597968" y="1400745"/>
            <a:ext cx="2290291" cy="747418"/>
          </a:xfrm>
          <a:prstGeom prst="roundRect">
            <a:avLst/>
          </a:prstGeom>
          <a:solidFill>
            <a:schemeClr val="accent6">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Data Clustering &amp;</a:t>
            </a:r>
          </a:p>
          <a:p>
            <a:pPr algn="ctr"/>
            <a:r>
              <a:rPr lang="en-US" altLang="ko-KR" sz="1600" dirty="0">
                <a:solidFill>
                  <a:schemeClr val="tx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Model selection</a:t>
            </a:r>
            <a:endParaRPr lang="ko-KR" altLang="en-US" sz="1600" dirty="0">
              <a:solidFill>
                <a:schemeClr val="tx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25" name="사각형: 둥근 모서리 24">
            <a:extLst>
              <a:ext uri="{FF2B5EF4-FFF2-40B4-BE49-F238E27FC236}">
                <a16:creationId xmlns:a16="http://schemas.microsoft.com/office/drawing/2014/main" id="{76F415DA-7120-424F-8DDC-F793AF351A00}"/>
              </a:ext>
            </a:extLst>
          </p:cNvPr>
          <p:cNvSpPr/>
          <p:nvPr/>
        </p:nvSpPr>
        <p:spPr>
          <a:xfrm>
            <a:off x="7361803" y="1395635"/>
            <a:ext cx="3099478" cy="747418"/>
          </a:xfrm>
          <a:prstGeom prst="roundRect">
            <a:avLst/>
          </a:prstGeom>
          <a:solidFill>
            <a:schemeClr val="accent6">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Model Evaluation</a:t>
            </a:r>
          </a:p>
        </p:txBody>
      </p:sp>
      <p:sp>
        <p:nvSpPr>
          <p:cNvPr id="26" name="직사각형 25">
            <a:extLst>
              <a:ext uri="{FF2B5EF4-FFF2-40B4-BE49-F238E27FC236}">
                <a16:creationId xmlns:a16="http://schemas.microsoft.com/office/drawing/2014/main" id="{89798595-430A-4321-B3C3-94DA1531A688}"/>
              </a:ext>
            </a:extLst>
          </p:cNvPr>
          <p:cNvSpPr/>
          <p:nvPr/>
        </p:nvSpPr>
        <p:spPr>
          <a:xfrm>
            <a:off x="1701444" y="2448828"/>
            <a:ext cx="2208262" cy="1086702"/>
          </a:xfrm>
          <a:prstGeom prst="rect">
            <a:avLst/>
          </a:prstGeom>
          <a:solidFill>
            <a:schemeClr val="bg1"/>
          </a:solidFill>
          <a:ln w="19050">
            <a:solidFill>
              <a:schemeClr val="accent6">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altLang="ko-KR" sz="1200" b="1" dirty="0">
                <a:solidFill>
                  <a:schemeClr val="bg2">
                    <a:lumMod val="10000"/>
                  </a:schemeClr>
                </a:solidFill>
                <a:latin typeface="KoPubWorld돋움체 Medium" panose="00000600000000000000" pitchFamily="2" charset="-127"/>
                <a:ea typeface="KoPubWorld돋움체 Medium" panose="00000600000000000000" pitchFamily="2" charset="-127"/>
                <a:cs typeface="KoPubWorld돋움체 Medium" panose="00000600000000000000" pitchFamily="2" charset="-127"/>
              </a:rPr>
              <a:t>Choose Kaggle Data</a:t>
            </a:r>
          </a:p>
          <a:p>
            <a:pPr marL="228600" indent="-228600" algn="ctr">
              <a:lnSpc>
                <a:spcPct val="120000"/>
              </a:lnSpc>
              <a:buAutoNum type="arabicParenR"/>
            </a:pPr>
            <a:r>
              <a:rPr lang="en-US" altLang="ko-KR" sz="1200" dirty="0">
                <a:solidFill>
                  <a:schemeClr val="bg2">
                    <a:lumMod val="10000"/>
                  </a:schemeClr>
                </a:solidFill>
                <a:latin typeface="KoPubWorld돋움체 Medium" panose="00000600000000000000" pitchFamily="2" charset="-127"/>
                <a:ea typeface="KoPubWorld돋움체 Medium" panose="00000600000000000000" pitchFamily="2" charset="-127"/>
                <a:cs typeface="KoPubWorld돋움체 Medium" panose="00000600000000000000" pitchFamily="2" charset="-127"/>
              </a:rPr>
              <a:t>House sales in King County</a:t>
            </a:r>
          </a:p>
          <a:p>
            <a:pPr marL="228600" indent="-228600" algn="ctr">
              <a:lnSpc>
                <a:spcPct val="120000"/>
              </a:lnSpc>
              <a:buAutoNum type="arabicParenR"/>
            </a:pPr>
            <a:r>
              <a:rPr lang="en-US" altLang="ko-KR" sz="1200" dirty="0">
                <a:solidFill>
                  <a:schemeClr val="bg2">
                    <a:lumMod val="10000"/>
                  </a:schemeClr>
                </a:solidFill>
                <a:latin typeface="KoPubWorld돋움체 Medium" panose="00000600000000000000" pitchFamily="2" charset="-127"/>
                <a:ea typeface="KoPubWorld돋움체 Medium" panose="00000600000000000000" pitchFamily="2" charset="-127"/>
                <a:cs typeface="KoPubWorld돋움체 Medium" panose="00000600000000000000" pitchFamily="2" charset="-127"/>
              </a:rPr>
              <a:t>The dataset 2014~2015</a:t>
            </a:r>
          </a:p>
          <a:p>
            <a:pPr marL="228600" indent="-228600" algn="ctr">
              <a:lnSpc>
                <a:spcPct val="120000"/>
              </a:lnSpc>
              <a:buAutoNum type="arabicParenR"/>
            </a:pPr>
            <a:endParaRPr lang="en-US" altLang="ko-KR" sz="1200" dirty="0">
              <a:solidFill>
                <a:schemeClr val="bg2">
                  <a:lumMod val="10000"/>
                </a:schemeClr>
              </a:solidFill>
              <a:latin typeface="KoPubWorld돋움체 Medium" panose="00000600000000000000" pitchFamily="2" charset="-127"/>
              <a:ea typeface="KoPubWorld돋움체 Medium" panose="00000600000000000000" pitchFamily="2" charset="-127"/>
              <a:cs typeface="KoPubWorld돋움체 Medium" panose="00000600000000000000" pitchFamily="2" charset="-127"/>
            </a:endParaRPr>
          </a:p>
        </p:txBody>
      </p:sp>
      <p:sp>
        <p:nvSpPr>
          <p:cNvPr id="27" name="직사각형 26">
            <a:extLst>
              <a:ext uri="{FF2B5EF4-FFF2-40B4-BE49-F238E27FC236}">
                <a16:creationId xmlns:a16="http://schemas.microsoft.com/office/drawing/2014/main" id="{C713A9CA-9A83-411E-A6FB-57D250CB923C}"/>
              </a:ext>
            </a:extLst>
          </p:cNvPr>
          <p:cNvSpPr/>
          <p:nvPr/>
        </p:nvSpPr>
        <p:spPr>
          <a:xfrm>
            <a:off x="4597968" y="2287155"/>
            <a:ext cx="2290291" cy="3609836"/>
          </a:xfrm>
          <a:prstGeom prst="rect">
            <a:avLst/>
          </a:prstGeom>
          <a:solidFill>
            <a:schemeClr val="accent6">
              <a:lumMod val="40000"/>
              <a:lumOff val="60000"/>
            </a:schemeClr>
          </a:solidFill>
          <a:ln w="285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8" name="직사각형 27">
            <a:extLst>
              <a:ext uri="{FF2B5EF4-FFF2-40B4-BE49-F238E27FC236}">
                <a16:creationId xmlns:a16="http://schemas.microsoft.com/office/drawing/2014/main" id="{329E52F0-1D9A-41C8-8857-605589331818}"/>
              </a:ext>
            </a:extLst>
          </p:cNvPr>
          <p:cNvSpPr/>
          <p:nvPr/>
        </p:nvSpPr>
        <p:spPr>
          <a:xfrm>
            <a:off x="7361804" y="2249099"/>
            <a:ext cx="3108172" cy="3647892"/>
          </a:xfrm>
          <a:prstGeom prst="rect">
            <a:avLst/>
          </a:prstGeom>
          <a:solidFill>
            <a:schemeClr val="accent6">
              <a:lumMod val="60000"/>
              <a:lumOff val="40000"/>
            </a:schemeClr>
          </a:solidFill>
          <a:ln w="285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9" name="화살표: 오른쪽 28">
            <a:extLst>
              <a:ext uri="{FF2B5EF4-FFF2-40B4-BE49-F238E27FC236}">
                <a16:creationId xmlns:a16="http://schemas.microsoft.com/office/drawing/2014/main" id="{AFD5C560-91E2-4B90-962A-2378CF8F1FF1}"/>
              </a:ext>
            </a:extLst>
          </p:cNvPr>
          <p:cNvSpPr/>
          <p:nvPr/>
        </p:nvSpPr>
        <p:spPr>
          <a:xfrm rot="5400000">
            <a:off x="1846600" y="4143880"/>
            <a:ext cx="1917020" cy="709734"/>
          </a:xfrm>
          <a:prstGeom prst="rightArrow">
            <a:avLst>
              <a:gd name="adj1" fmla="val 50000"/>
              <a:gd name="adj2" fmla="val 37474"/>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0" name="직사각형 29">
            <a:extLst>
              <a:ext uri="{FF2B5EF4-FFF2-40B4-BE49-F238E27FC236}">
                <a16:creationId xmlns:a16="http://schemas.microsoft.com/office/drawing/2014/main" id="{90A3788E-4C07-4522-9A31-6179A2C37331}"/>
              </a:ext>
            </a:extLst>
          </p:cNvPr>
          <p:cNvSpPr/>
          <p:nvPr/>
        </p:nvSpPr>
        <p:spPr>
          <a:xfrm>
            <a:off x="1701444" y="3697202"/>
            <a:ext cx="2208262" cy="1324025"/>
          </a:xfrm>
          <a:prstGeom prst="rect">
            <a:avLst/>
          </a:prstGeom>
          <a:solidFill>
            <a:schemeClr val="bg1"/>
          </a:solidFill>
          <a:ln w="19050">
            <a:solidFill>
              <a:schemeClr val="accent6">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altLang="ko-KR" sz="1200" b="1" dirty="0">
                <a:solidFill>
                  <a:schemeClr val="bg2">
                    <a:lumMod val="10000"/>
                  </a:schemeClr>
                </a:solidFill>
                <a:latin typeface="KoPubWorld돋움체 Medium" panose="00000600000000000000" pitchFamily="2" charset="-127"/>
                <a:ea typeface="KoPubWorld돋움체 Medium" panose="00000600000000000000" pitchFamily="2" charset="-127"/>
                <a:cs typeface="KoPubWorld돋움체 Medium" panose="00000600000000000000" pitchFamily="2" charset="-127"/>
              </a:rPr>
              <a:t>Data Preprocessing</a:t>
            </a:r>
          </a:p>
          <a:p>
            <a:pPr marL="228600" indent="-228600" algn="ctr">
              <a:lnSpc>
                <a:spcPct val="120000"/>
              </a:lnSpc>
              <a:buAutoNum type="arabicParenR"/>
            </a:pPr>
            <a:r>
              <a:rPr lang="en-US" altLang="ko-KR" sz="1200" dirty="0">
                <a:solidFill>
                  <a:schemeClr val="bg2">
                    <a:lumMod val="10000"/>
                  </a:schemeClr>
                </a:solidFill>
                <a:latin typeface="KoPubWorld돋움체 Medium" panose="00000600000000000000" pitchFamily="2" charset="-127"/>
                <a:ea typeface="KoPubWorld돋움체 Medium" panose="00000600000000000000" pitchFamily="2" charset="-127"/>
                <a:cs typeface="KoPubWorld돋움체 Medium" panose="00000600000000000000" pitchFamily="2" charset="-127"/>
              </a:rPr>
              <a:t>Check &amp; Adjusting objective value</a:t>
            </a:r>
          </a:p>
          <a:p>
            <a:pPr marL="228600" indent="-228600" algn="ctr">
              <a:lnSpc>
                <a:spcPct val="120000"/>
              </a:lnSpc>
              <a:buAutoNum type="arabicParenR"/>
            </a:pPr>
            <a:r>
              <a:rPr lang="en-US" altLang="ko-KR" sz="1200" dirty="0">
                <a:solidFill>
                  <a:schemeClr val="bg2">
                    <a:lumMod val="10000"/>
                  </a:schemeClr>
                </a:solidFill>
                <a:latin typeface="KoPubWorld돋움체 Medium" panose="00000600000000000000" pitchFamily="2" charset="-127"/>
                <a:ea typeface="KoPubWorld돋움체 Medium" panose="00000600000000000000" pitchFamily="2" charset="-127"/>
                <a:cs typeface="KoPubWorld돋움체 Medium" panose="00000600000000000000" pitchFamily="2" charset="-127"/>
              </a:rPr>
              <a:t>Check Null Values</a:t>
            </a:r>
          </a:p>
          <a:p>
            <a:pPr marL="228600" indent="-228600" algn="ctr">
              <a:lnSpc>
                <a:spcPct val="120000"/>
              </a:lnSpc>
              <a:buAutoNum type="arabicParenR"/>
            </a:pPr>
            <a:r>
              <a:rPr lang="en-US" altLang="ko-KR" sz="1200" dirty="0">
                <a:solidFill>
                  <a:schemeClr val="bg2">
                    <a:lumMod val="10000"/>
                  </a:schemeClr>
                </a:solidFill>
                <a:latin typeface="KoPubWorld돋움체 Medium" panose="00000600000000000000" pitchFamily="2" charset="-127"/>
                <a:ea typeface="KoPubWorld돋움체 Medium" panose="00000600000000000000" pitchFamily="2" charset="-127"/>
                <a:cs typeface="KoPubWorld돋움체 Medium" panose="00000600000000000000" pitchFamily="2" charset="-127"/>
              </a:rPr>
              <a:t>Visualizing Correlation</a:t>
            </a:r>
          </a:p>
          <a:p>
            <a:pPr marL="228600" indent="-228600" algn="ctr">
              <a:lnSpc>
                <a:spcPct val="120000"/>
              </a:lnSpc>
              <a:buAutoNum type="arabicParenR"/>
            </a:pPr>
            <a:endParaRPr lang="en-US" altLang="ko-KR" sz="1200" dirty="0">
              <a:solidFill>
                <a:schemeClr val="bg2">
                  <a:lumMod val="10000"/>
                </a:schemeClr>
              </a:solidFill>
              <a:latin typeface="KoPubWorld돋움체 Medium" panose="00000600000000000000" pitchFamily="2" charset="-127"/>
              <a:ea typeface="KoPubWorld돋움체 Medium" panose="00000600000000000000" pitchFamily="2" charset="-127"/>
              <a:cs typeface="KoPubWorld돋움체 Medium" panose="00000600000000000000" pitchFamily="2" charset="-127"/>
            </a:endParaRPr>
          </a:p>
        </p:txBody>
      </p:sp>
      <p:sp>
        <p:nvSpPr>
          <p:cNvPr id="31" name="TextBox 30">
            <a:extLst>
              <a:ext uri="{FF2B5EF4-FFF2-40B4-BE49-F238E27FC236}">
                <a16:creationId xmlns:a16="http://schemas.microsoft.com/office/drawing/2014/main" id="{A0AB6175-F063-4BA9-96CA-157514C3B338}"/>
              </a:ext>
            </a:extLst>
          </p:cNvPr>
          <p:cNvSpPr txBox="1"/>
          <p:nvPr/>
        </p:nvSpPr>
        <p:spPr>
          <a:xfrm>
            <a:off x="1701444" y="5462864"/>
            <a:ext cx="2208262" cy="369332"/>
          </a:xfrm>
          <a:prstGeom prst="rect">
            <a:avLst/>
          </a:prstGeom>
          <a:noFill/>
        </p:spPr>
        <p:txBody>
          <a:bodyPr wrap="square" rtlCol="0">
            <a:spAutoFit/>
          </a:bodyPr>
          <a:lstStyle/>
          <a:p>
            <a:pPr algn="ctr"/>
            <a:r>
              <a:rPr lang="en-US" altLang="ko-KR" dirty="0">
                <a:latin typeface="KoPubWorld돋움체 Bold" panose="00000800000000000000" pitchFamily="2" charset="-127"/>
                <a:ea typeface="KoPubWorld돋움체 Bold" panose="00000800000000000000" pitchFamily="2" charset="-127"/>
                <a:cs typeface="KoPubWorld돋움체 Bold" panose="00000800000000000000" pitchFamily="2" charset="-127"/>
              </a:rPr>
              <a:t>Set Database</a:t>
            </a:r>
            <a:endParaRPr lang="ko-KR" altLang="en-US" dirty="0">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nvGrpSpPr>
          <p:cNvPr id="32" name="그룹 31">
            <a:extLst>
              <a:ext uri="{FF2B5EF4-FFF2-40B4-BE49-F238E27FC236}">
                <a16:creationId xmlns:a16="http://schemas.microsoft.com/office/drawing/2014/main" id="{E019FB40-0BE5-4225-8155-1BC689E01FBD}"/>
              </a:ext>
            </a:extLst>
          </p:cNvPr>
          <p:cNvGrpSpPr/>
          <p:nvPr/>
        </p:nvGrpSpPr>
        <p:grpSpPr>
          <a:xfrm>
            <a:off x="4898543" y="2469702"/>
            <a:ext cx="1699806" cy="1403662"/>
            <a:chOff x="3725529" y="2710850"/>
            <a:chExt cx="1699806" cy="1356070"/>
          </a:xfrm>
        </p:grpSpPr>
        <p:sp>
          <p:nvSpPr>
            <p:cNvPr id="33" name="직사각형 32">
              <a:extLst>
                <a:ext uri="{FF2B5EF4-FFF2-40B4-BE49-F238E27FC236}">
                  <a16:creationId xmlns:a16="http://schemas.microsoft.com/office/drawing/2014/main" id="{6F4C74B0-0175-49A9-A2D5-EC5FAB745EAB}"/>
                </a:ext>
              </a:extLst>
            </p:cNvPr>
            <p:cNvSpPr/>
            <p:nvPr/>
          </p:nvSpPr>
          <p:spPr>
            <a:xfrm>
              <a:off x="3725529" y="2736234"/>
              <a:ext cx="1699805" cy="1330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34" name="직사각형 33">
              <a:extLst>
                <a:ext uri="{FF2B5EF4-FFF2-40B4-BE49-F238E27FC236}">
                  <a16:creationId xmlns:a16="http://schemas.microsoft.com/office/drawing/2014/main" id="{3EFA0B0C-2997-4088-9B03-C0CE19E91D16}"/>
                </a:ext>
              </a:extLst>
            </p:cNvPr>
            <p:cNvSpPr/>
            <p:nvPr/>
          </p:nvSpPr>
          <p:spPr>
            <a:xfrm>
              <a:off x="3725529" y="2710850"/>
              <a:ext cx="1699805" cy="28129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Data Clustering</a:t>
              </a:r>
              <a:endParaRPr lang="ko-KR" altLang="en-US"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35" name="TextBox 34">
              <a:extLst>
                <a:ext uri="{FF2B5EF4-FFF2-40B4-BE49-F238E27FC236}">
                  <a16:creationId xmlns:a16="http://schemas.microsoft.com/office/drawing/2014/main" id="{D8A8DBB7-FF98-4726-808D-45D8DCE4FE62}"/>
                </a:ext>
              </a:extLst>
            </p:cNvPr>
            <p:cNvSpPr txBox="1"/>
            <p:nvPr/>
          </p:nvSpPr>
          <p:spPr>
            <a:xfrm>
              <a:off x="3734966" y="3754568"/>
              <a:ext cx="1690369" cy="209244"/>
            </a:xfrm>
            <a:prstGeom prst="rect">
              <a:avLst/>
            </a:prstGeom>
            <a:noFill/>
          </p:spPr>
          <p:txBody>
            <a:bodyPr wrap="square" lIns="0" rIns="0">
              <a:spAutoFit/>
            </a:bodyPr>
            <a:lstStyle/>
            <a:p>
              <a:pPr algn="ctr"/>
              <a:r>
                <a:rPr lang="en-US" altLang="ko-KR" sz="900" dirty="0">
                  <a:latin typeface="KoPubWorld돋움체 Bold" panose="00000800000000000000" pitchFamily="2" charset="-127"/>
                  <a:ea typeface="KoPubWorld돋움체 Bold" panose="00000800000000000000" pitchFamily="2" charset="-127"/>
                  <a:cs typeface="KoPubWorld돋움체 Bold" panose="00000800000000000000" pitchFamily="2" charset="-127"/>
                </a:rPr>
                <a:t>Cluster &amp; Non-Cluster data set</a:t>
              </a:r>
            </a:p>
          </p:txBody>
        </p:sp>
      </p:grpSp>
      <p:grpSp>
        <p:nvGrpSpPr>
          <p:cNvPr id="36" name="그룹 35">
            <a:extLst>
              <a:ext uri="{FF2B5EF4-FFF2-40B4-BE49-F238E27FC236}">
                <a16:creationId xmlns:a16="http://schemas.microsoft.com/office/drawing/2014/main" id="{203CE09C-89E1-46A4-8B40-3C4D03C3050A}"/>
              </a:ext>
            </a:extLst>
          </p:cNvPr>
          <p:cNvGrpSpPr/>
          <p:nvPr/>
        </p:nvGrpSpPr>
        <p:grpSpPr>
          <a:xfrm>
            <a:off x="4863295" y="4195252"/>
            <a:ext cx="1735053" cy="1472492"/>
            <a:chOff x="3690888" y="4287103"/>
            <a:chExt cx="1735053" cy="1472492"/>
          </a:xfrm>
        </p:grpSpPr>
        <p:sp>
          <p:nvSpPr>
            <p:cNvPr id="37" name="직사각형 36">
              <a:extLst>
                <a:ext uri="{FF2B5EF4-FFF2-40B4-BE49-F238E27FC236}">
                  <a16:creationId xmlns:a16="http://schemas.microsoft.com/office/drawing/2014/main" id="{5AD426BA-90AA-4005-BE4F-6FEBCA8D3356}"/>
                </a:ext>
              </a:extLst>
            </p:cNvPr>
            <p:cNvSpPr/>
            <p:nvPr/>
          </p:nvSpPr>
          <p:spPr>
            <a:xfrm>
              <a:off x="3726136" y="4287103"/>
              <a:ext cx="1699804" cy="14724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38" name="직사각형 37">
              <a:extLst>
                <a:ext uri="{FF2B5EF4-FFF2-40B4-BE49-F238E27FC236}">
                  <a16:creationId xmlns:a16="http://schemas.microsoft.com/office/drawing/2014/main" id="{99FB3054-AAC3-4F17-AA99-02C9D4A62C3A}"/>
                </a:ext>
              </a:extLst>
            </p:cNvPr>
            <p:cNvSpPr/>
            <p:nvPr/>
          </p:nvSpPr>
          <p:spPr>
            <a:xfrm>
              <a:off x="3726137" y="4287103"/>
              <a:ext cx="1699804" cy="25591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Model Selection</a:t>
              </a:r>
              <a:endParaRPr lang="ko-KR" altLang="en-US"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40" name="TextBox 39">
              <a:extLst>
                <a:ext uri="{FF2B5EF4-FFF2-40B4-BE49-F238E27FC236}">
                  <a16:creationId xmlns:a16="http://schemas.microsoft.com/office/drawing/2014/main" id="{6D707E55-C9BF-48FF-8E7C-63D47D255D35}"/>
                </a:ext>
              </a:extLst>
            </p:cNvPr>
            <p:cNvSpPr txBox="1"/>
            <p:nvPr/>
          </p:nvSpPr>
          <p:spPr>
            <a:xfrm>
              <a:off x="3690888" y="4758750"/>
              <a:ext cx="1690368" cy="938719"/>
            </a:xfrm>
            <a:prstGeom prst="rect">
              <a:avLst/>
            </a:prstGeom>
            <a:noFill/>
          </p:spPr>
          <p:txBody>
            <a:bodyPr wrap="square" lIns="0" rIns="0">
              <a:spAutoFit/>
            </a:bodyPr>
            <a:lstStyle/>
            <a:p>
              <a:pPr marL="228600" indent="-228600" algn="ctr">
                <a:buAutoNum type="arabicParenR"/>
              </a:pPr>
              <a:r>
                <a:rPr lang="en-US" altLang="ko-KR" sz="1100" dirty="0">
                  <a:latin typeface="KoPubWorld돋움체 Bold" panose="00000800000000000000" pitchFamily="2" charset="-127"/>
                  <a:ea typeface="KoPubWorld돋움체 Bold" panose="00000800000000000000" pitchFamily="2" charset="-127"/>
                  <a:cs typeface="KoPubWorld돋움체 Bold" panose="00000800000000000000" pitchFamily="2" charset="-127"/>
                </a:rPr>
                <a:t>Liner Regression</a:t>
              </a:r>
            </a:p>
            <a:p>
              <a:pPr marL="228600" indent="-228600" algn="ctr">
                <a:buAutoNum type="arabicParenR"/>
              </a:pPr>
              <a:r>
                <a:rPr lang="en-US" altLang="ko-KR" sz="1100" dirty="0">
                  <a:latin typeface="KoPubWorld돋움체 Bold" panose="00000800000000000000" pitchFamily="2" charset="-127"/>
                  <a:ea typeface="KoPubWorld돋움체 Bold" panose="00000800000000000000" pitchFamily="2" charset="-127"/>
                  <a:cs typeface="KoPubWorld돋움체 Bold" panose="00000800000000000000" pitchFamily="2" charset="-127"/>
                </a:rPr>
                <a:t>Random Forest</a:t>
              </a:r>
            </a:p>
            <a:p>
              <a:pPr marL="228600" indent="-228600" algn="ctr">
                <a:buAutoNum type="arabicParenR"/>
              </a:pPr>
              <a:r>
                <a:rPr lang="en-US" altLang="ko-KR" sz="1100" dirty="0" err="1">
                  <a:latin typeface="KoPubWorld돋움체 Bold" panose="00000800000000000000" pitchFamily="2" charset="-127"/>
                  <a:ea typeface="KoPubWorld돋움체 Bold" panose="00000800000000000000" pitchFamily="2" charset="-127"/>
                  <a:cs typeface="KoPubWorld돋움체 Bold" panose="00000800000000000000" pitchFamily="2" charset="-127"/>
                </a:rPr>
                <a:t>XGBoost</a:t>
              </a:r>
              <a:endParaRPr lang="en-US" altLang="ko-KR" sz="1100" dirty="0">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a:p>
              <a:pPr marL="228600" indent="-228600" algn="ctr">
                <a:buAutoNum type="arabicParenR"/>
              </a:pPr>
              <a:r>
                <a:rPr lang="en-US" altLang="ko-KR" sz="1100" dirty="0">
                  <a:latin typeface="KoPubWorld돋움체 Bold" panose="00000800000000000000" pitchFamily="2" charset="-127"/>
                  <a:ea typeface="KoPubWorld돋움체 Bold" panose="00000800000000000000" pitchFamily="2" charset="-127"/>
                  <a:cs typeface="KoPubWorld돋움체 Bold" panose="00000800000000000000" pitchFamily="2" charset="-127"/>
                </a:rPr>
                <a:t>Ridge</a:t>
              </a:r>
            </a:p>
            <a:p>
              <a:pPr marL="228600" indent="-228600" algn="ctr">
                <a:buAutoNum type="arabicParenR"/>
              </a:pPr>
              <a:r>
                <a:rPr lang="en-US" altLang="ko-KR" sz="1100" dirty="0">
                  <a:latin typeface="KoPubWorld돋움체 Bold" panose="00000800000000000000" pitchFamily="2" charset="-127"/>
                  <a:ea typeface="KoPubWorld돋움체 Bold" panose="00000800000000000000" pitchFamily="2" charset="-127"/>
                  <a:cs typeface="KoPubWorld돋움체 Bold" panose="00000800000000000000" pitchFamily="2" charset="-127"/>
                </a:rPr>
                <a:t>SVR</a:t>
              </a:r>
            </a:p>
          </p:txBody>
        </p:sp>
      </p:grpSp>
      <p:sp>
        <p:nvSpPr>
          <p:cNvPr id="43" name="직사각형 42">
            <a:extLst>
              <a:ext uri="{FF2B5EF4-FFF2-40B4-BE49-F238E27FC236}">
                <a16:creationId xmlns:a16="http://schemas.microsoft.com/office/drawing/2014/main" id="{D7EFD3CD-A153-4CC9-B678-5AE0C9C91A66}"/>
              </a:ext>
            </a:extLst>
          </p:cNvPr>
          <p:cNvSpPr/>
          <p:nvPr/>
        </p:nvSpPr>
        <p:spPr>
          <a:xfrm>
            <a:off x="7546382" y="2469702"/>
            <a:ext cx="1890419" cy="211464"/>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Evaluation by RMSE</a:t>
            </a:r>
            <a:endParaRPr lang="ko-KR" altLang="en-US"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46" name="직사각형 45">
            <a:extLst>
              <a:ext uri="{FF2B5EF4-FFF2-40B4-BE49-F238E27FC236}">
                <a16:creationId xmlns:a16="http://schemas.microsoft.com/office/drawing/2014/main" id="{DA70DE2A-F256-40B6-8255-46B805C9A0F7}"/>
              </a:ext>
            </a:extLst>
          </p:cNvPr>
          <p:cNvSpPr/>
          <p:nvPr/>
        </p:nvSpPr>
        <p:spPr>
          <a:xfrm>
            <a:off x="7546381" y="3878981"/>
            <a:ext cx="2732923" cy="255915"/>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Compare Feature Importance</a:t>
            </a:r>
            <a:endParaRPr lang="ko-KR" altLang="en-US"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pic>
        <p:nvPicPr>
          <p:cNvPr id="3" name="그림 2">
            <a:extLst>
              <a:ext uri="{FF2B5EF4-FFF2-40B4-BE49-F238E27FC236}">
                <a16:creationId xmlns:a16="http://schemas.microsoft.com/office/drawing/2014/main" id="{69AAFD14-1D4D-4608-BFA2-02CD8C1034E5}"/>
              </a:ext>
            </a:extLst>
          </p:cNvPr>
          <p:cNvPicPr>
            <a:picLocks noChangeAspect="1"/>
          </p:cNvPicPr>
          <p:nvPr/>
        </p:nvPicPr>
        <p:blipFill>
          <a:blip r:embed="rId2"/>
          <a:stretch>
            <a:fillRect/>
          </a:stretch>
        </p:blipFill>
        <p:spPr>
          <a:xfrm>
            <a:off x="4975776" y="2776385"/>
            <a:ext cx="1465485" cy="827973"/>
          </a:xfrm>
          <a:prstGeom prst="rect">
            <a:avLst/>
          </a:prstGeom>
        </p:spPr>
      </p:pic>
      <p:sp>
        <p:nvSpPr>
          <p:cNvPr id="50" name="화살표: 오른쪽 49">
            <a:extLst>
              <a:ext uri="{FF2B5EF4-FFF2-40B4-BE49-F238E27FC236}">
                <a16:creationId xmlns:a16="http://schemas.microsoft.com/office/drawing/2014/main" id="{50631A5E-65BF-4731-860D-4BA0F3BF802E}"/>
              </a:ext>
            </a:extLst>
          </p:cNvPr>
          <p:cNvSpPr/>
          <p:nvPr/>
        </p:nvSpPr>
        <p:spPr>
          <a:xfrm rot="5400000">
            <a:off x="5587347" y="3923337"/>
            <a:ext cx="321888" cy="221942"/>
          </a:xfrm>
          <a:prstGeom prst="rightArrow">
            <a:avLst>
              <a:gd name="adj1" fmla="val 50000"/>
              <a:gd name="adj2" fmla="val 37474"/>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5" name="그림 4">
            <a:extLst>
              <a:ext uri="{FF2B5EF4-FFF2-40B4-BE49-F238E27FC236}">
                <a16:creationId xmlns:a16="http://schemas.microsoft.com/office/drawing/2014/main" id="{424AC2B3-6C51-4035-BC28-A27340A0FAE3}"/>
              </a:ext>
            </a:extLst>
          </p:cNvPr>
          <p:cNvPicPr>
            <a:picLocks noChangeAspect="1"/>
          </p:cNvPicPr>
          <p:nvPr/>
        </p:nvPicPr>
        <p:blipFill>
          <a:blip r:embed="rId3"/>
          <a:stretch>
            <a:fillRect/>
          </a:stretch>
        </p:blipFill>
        <p:spPr>
          <a:xfrm>
            <a:off x="7546380" y="2818320"/>
            <a:ext cx="2732925" cy="874127"/>
          </a:xfrm>
          <a:prstGeom prst="rect">
            <a:avLst/>
          </a:prstGeom>
        </p:spPr>
      </p:pic>
      <p:pic>
        <p:nvPicPr>
          <p:cNvPr id="7" name="그림 6">
            <a:extLst>
              <a:ext uri="{FF2B5EF4-FFF2-40B4-BE49-F238E27FC236}">
                <a16:creationId xmlns:a16="http://schemas.microsoft.com/office/drawing/2014/main" id="{2C256979-EEB6-4057-A7DE-7EFC8B108DA1}"/>
              </a:ext>
            </a:extLst>
          </p:cNvPr>
          <p:cNvPicPr>
            <a:picLocks noChangeAspect="1"/>
          </p:cNvPicPr>
          <p:nvPr/>
        </p:nvPicPr>
        <p:blipFill>
          <a:blip r:embed="rId4"/>
          <a:stretch>
            <a:fillRect/>
          </a:stretch>
        </p:blipFill>
        <p:spPr>
          <a:xfrm>
            <a:off x="7546380" y="4186118"/>
            <a:ext cx="2711520" cy="1621595"/>
          </a:xfrm>
          <a:prstGeom prst="rect">
            <a:avLst/>
          </a:prstGeom>
        </p:spPr>
      </p:pic>
    </p:spTree>
    <p:extLst>
      <p:ext uri="{BB962C8B-B14F-4D97-AF65-F5344CB8AC3E}">
        <p14:creationId xmlns:p14="http://schemas.microsoft.com/office/powerpoint/2010/main" val="3267440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C3E1C3D-633C-4756-B09B-9AD080714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668" y="640080"/>
            <a:ext cx="10915252" cy="5263134"/>
          </a:xfrm>
          <a:prstGeom prst="rect">
            <a:avLst/>
          </a:prstGeom>
          <a:noFill/>
          <a:ln w="31750" cap="sq">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295DAF8-54BC-4834-A4B1-7DD2F7AFE5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520" y="802767"/>
            <a:ext cx="10585166" cy="49377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3B5A567D-2C48-5154-B4A0-C48BC7E5FF54}"/>
              </a:ext>
            </a:extLst>
          </p:cNvPr>
          <p:cNvSpPr>
            <a:spLocks noGrp="1"/>
          </p:cNvSpPr>
          <p:nvPr>
            <p:ph type="title"/>
          </p:nvPr>
        </p:nvSpPr>
        <p:spPr>
          <a:xfrm>
            <a:off x="1120624" y="1122807"/>
            <a:ext cx="9954443" cy="4297680"/>
          </a:xfrm>
          <a:noFill/>
          <a:ln>
            <a:noFill/>
          </a:ln>
        </p:spPr>
        <p:txBody>
          <a:bodyPr vert="horz" lIns="182880" tIns="182880" rIns="182880" bIns="182880" rtlCol="0" anchor="ctr">
            <a:normAutofit/>
          </a:bodyPr>
          <a:lstStyle/>
          <a:p>
            <a:r>
              <a:rPr lang="en-US" sz="6000" kern="1200" cap="all" spc="200" baseline="0" dirty="0">
                <a:solidFill>
                  <a:srgbClr val="FFFFFF"/>
                </a:solidFill>
                <a:latin typeface="+mj-lt"/>
                <a:ea typeface="+mj-ea"/>
                <a:cs typeface="+mj-cs"/>
              </a:rPr>
              <a:t>preprocessing</a:t>
            </a:r>
          </a:p>
        </p:txBody>
      </p:sp>
    </p:spTree>
    <p:extLst>
      <p:ext uri="{BB962C8B-B14F-4D97-AF65-F5344CB8AC3E}">
        <p14:creationId xmlns:p14="http://schemas.microsoft.com/office/powerpoint/2010/main" val="1195490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9F26AF7-9AC1-49A4-8F89-2C63E1C0A0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91851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32B85737-FCED-68B6-045D-869F5DBEC8F9}"/>
              </a:ext>
            </a:extLst>
          </p:cNvPr>
          <p:cNvSpPr>
            <a:spLocks noGrp="1"/>
          </p:cNvSpPr>
          <p:nvPr>
            <p:ph type="title"/>
          </p:nvPr>
        </p:nvSpPr>
        <p:spPr>
          <a:xfrm>
            <a:off x="1600200" y="4269282"/>
            <a:ext cx="8991600" cy="1264762"/>
          </a:xfrm>
        </p:spPr>
        <p:txBody>
          <a:bodyPr vert="horz" lIns="274320" tIns="182880" rIns="274320" bIns="182880" rtlCol="0" anchor="ctr" anchorCtr="1">
            <a:normAutofit/>
          </a:bodyPr>
          <a:lstStyle/>
          <a:p>
            <a:r>
              <a:rPr lang="en-US" sz="3200"/>
              <a:t>Feature information</a:t>
            </a:r>
          </a:p>
        </p:txBody>
      </p:sp>
      <p:pic>
        <p:nvPicPr>
          <p:cNvPr id="6" name="그림 5">
            <a:extLst>
              <a:ext uri="{FF2B5EF4-FFF2-40B4-BE49-F238E27FC236}">
                <a16:creationId xmlns:a16="http://schemas.microsoft.com/office/drawing/2014/main" id="{AA9F4BED-F5CD-D08B-AAF0-51B871B96371}"/>
              </a:ext>
            </a:extLst>
          </p:cNvPr>
          <p:cNvPicPr>
            <a:picLocks noChangeAspect="1"/>
          </p:cNvPicPr>
          <p:nvPr/>
        </p:nvPicPr>
        <p:blipFill>
          <a:blip r:embed="rId3"/>
          <a:stretch>
            <a:fillRect/>
          </a:stretch>
        </p:blipFill>
        <p:spPr>
          <a:xfrm>
            <a:off x="1556004" y="675230"/>
            <a:ext cx="4297680" cy="3126562"/>
          </a:xfrm>
          <a:prstGeom prst="rect">
            <a:avLst/>
          </a:prstGeom>
        </p:spPr>
      </p:pic>
      <p:pic>
        <p:nvPicPr>
          <p:cNvPr id="5" name="그림 4">
            <a:extLst>
              <a:ext uri="{FF2B5EF4-FFF2-40B4-BE49-F238E27FC236}">
                <a16:creationId xmlns:a16="http://schemas.microsoft.com/office/drawing/2014/main" id="{FC65BA0C-A5AF-F7CF-26E8-6E50FCEDBC6C}"/>
              </a:ext>
            </a:extLst>
          </p:cNvPr>
          <p:cNvPicPr>
            <a:picLocks noChangeAspect="1"/>
          </p:cNvPicPr>
          <p:nvPr/>
        </p:nvPicPr>
        <p:blipFill>
          <a:blip r:embed="rId4"/>
          <a:stretch>
            <a:fillRect/>
          </a:stretch>
        </p:blipFill>
        <p:spPr>
          <a:xfrm>
            <a:off x="6096000" y="675230"/>
            <a:ext cx="5367490" cy="3126562"/>
          </a:xfrm>
          <a:prstGeom prst="rect">
            <a:avLst/>
          </a:prstGeom>
        </p:spPr>
      </p:pic>
    </p:spTree>
    <p:extLst>
      <p:ext uri="{BB962C8B-B14F-4D97-AF65-F5344CB8AC3E}">
        <p14:creationId xmlns:p14="http://schemas.microsoft.com/office/powerpoint/2010/main" val="2897135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E62597AD-C14B-EC9A-0478-725280D36740}"/>
              </a:ext>
            </a:extLst>
          </p:cNvPr>
          <p:cNvSpPr>
            <a:spLocks noGrp="1"/>
          </p:cNvSpPr>
          <p:nvPr>
            <p:ph type="title"/>
          </p:nvPr>
        </p:nvSpPr>
        <p:spPr>
          <a:xfrm>
            <a:off x="8184559" y="643467"/>
            <a:ext cx="3363974" cy="1728044"/>
          </a:xfrm>
          <a:noFill/>
          <a:ln>
            <a:solidFill>
              <a:schemeClr val="bg1"/>
            </a:solidFill>
          </a:ln>
        </p:spPr>
        <p:txBody>
          <a:bodyPr wrap="square">
            <a:normAutofit/>
          </a:bodyPr>
          <a:lstStyle/>
          <a:p>
            <a:r>
              <a:rPr lang="en-US">
                <a:solidFill>
                  <a:schemeClr val="bg1"/>
                </a:solidFill>
              </a:rPr>
              <a:t>Checking object values</a:t>
            </a:r>
          </a:p>
        </p:txBody>
      </p:sp>
      <p:pic>
        <p:nvPicPr>
          <p:cNvPr id="5" name="그림 4">
            <a:extLst>
              <a:ext uri="{FF2B5EF4-FFF2-40B4-BE49-F238E27FC236}">
                <a16:creationId xmlns:a16="http://schemas.microsoft.com/office/drawing/2014/main" id="{B241063D-A0A2-8961-6F86-7C36080FF438}"/>
              </a:ext>
            </a:extLst>
          </p:cNvPr>
          <p:cNvPicPr>
            <a:picLocks noChangeAspect="1"/>
          </p:cNvPicPr>
          <p:nvPr/>
        </p:nvPicPr>
        <p:blipFill>
          <a:blip r:embed="rId2"/>
          <a:stretch>
            <a:fillRect/>
          </a:stretch>
        </p:blipFill>
        <p:spPr>
          <a:xfrm>
            <a:off x="643468" y="1645232"/>
            <a:ext cx="6250769" cy="3406669"/>
          </a:xfrm>
          <a:prstGeom prst="rect">
            <a:avLst/>
          </a:prstGeom>
        </p:spPr>
      </p:pic>
      <p:sp>
        <p:nvSpPr>
          <p:cNvPr id="3" name="내용 개체 틀 2">
            <a:extLst>
              <a:ext uri="{FF2B5EF4-FFF2-40B4-BE49-F238E27FC236}">
                <a16:creationId xmlns:a16="http://schemas.microsoft.com/office/drawing/2014/main" id="{73B76E59-C30F-2F53-718C-047E5B4084B1}"/>
              </a:ext>
            </a:extLst>
          </p:cNvPr>
          <p:cNvSpPr>
            <a:spLocks noGrp="1"/>
          </p:cNvSpPr>
          <p:nvPr>
            <p:ph idx="1"/>
          </p:nvPr>
        </p:nvSpPr>
        <p:spPr>
          <a:xfrm>
            <a:off x="8184558" y="2638044"/>
            <a:ext cx="3363974" cy="3415622"/>
          </a:xfrm>
        </p:spPr>
        <p:txBody>
          <a:bodyPr>
            <a:normAutofit/>
          </a:bodyPr>
          <a:lstStyle/>
          <a:p>
            <a:pPr algn="just"/>
            <a:r>
              <a:rPr lang="en-US">
                <a:solidFill>
                  <a:schemeClr val="bg1"/>
                </a:solidFill>
              </a:rPr>
              <a:t>Feature, ‘date’ contains object value.</a:t>
            </a:r>
          </a:p>
        </p:txBody>
      </p:sp>
    </p:spTree>
    <p:extLst>
      <p:ext uri="{BB962C8B-B14F-4D97-AF65-F5344CB8AC3E}">
        <p14:creationId xmlns:p14="http://schemas.microsoft.com/office/powerpoint/2010/main" val="1469203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5B69595E-E540-643F-AAD4-8EA5CEA4BA46}"/>
              </a:ext>
            </a:extLst>
          </p:cNvPr>
          <p:cNvSpPr>
            <a:spLocks noGrp="1"/>
          </p:cNvSpPr>
          <p:nvPr>
            <p:ph type="title"/>
          </p:nvPr>
        </p:nvSpPr>
        <p:spPr>
          <a:xfrm>
            <a:off x="8184559" y="643467"/>
            <a:ext cx="3363974" cy="1728044"/>
          </a:xfrm>
          <a:noFill/>
          <a:ln>
            <a:solidFill>
              <a:schemeClr val="bg1"/>
            </a:solidFill>
          </a:ln>
        </p:spPr>
        <p:txBody>
          <a:bodyPr wrap="square">
            <a:normAutofit/>
          </a:bodyPr>
          <a:lstStyle/>
          <a:p>
            <a:r>
              <a:rPr lang="en-US">
                <a:solidFill>
                  <a:schemeClr val="bg1"/>
                </a:solidFill>
              </a:rPr>
              <a:t>Adjusting object value</a:t>
            </a:r>
          </a:p>
        </p:txBody>
      </p:sp>
      <p:pic>
        <p:nvPicPr>
          <p:cNvPr id="5" name="그림 4">
            <a:extLst>
              <a:ext uri="{FF2B5EF4-FFF2-40B4-BE49-F238E27FC236}">
                <a16:creationId xmlns:a16="http://schemas.microsoft.com/office/drawing/2014/main" id="{AA2DE77B-5C76-4252-7097-A64AB0CCE7AA}"/>
              </a:ext>
            </a:extLst>
          </p:cNvPr>
          <p:cNvPicPr>
            <a:picLocks noChangeAspect="1"/>
          </p:cNvPicPr>
          <p:nvPr/>
        </p:nvPicPr>
        <p:blipFill>
          <a:blip r:embed="rId2"/>
          <a:stretch>
            <a:fillRect/>
          </a:stretch>
        </p:blipFill>
        <p:spPr>
          <a:xfrm>
            <a:off x="643468" y="1293626"/>
            <a:ext cx="6250769" cy="4109880"/>
          </a:xfrm>
          <a:prstGeom prst="rect">
            <a:avLst/>
          </a:prstGeom>
        </p:spPr>
      </p:pic>
      <p:sp>
        <p:nvSpPr>
          <p:cNvPr id="3" name="내용 개체 틀 2">
            <a:extLst>
              <a:ext uri="{FF2B5EF4-FFF2-40B4-BE49-F238E27FC236}">
                <a16:creationId xmlns:a16="http://schemas.microsoft.com/office/drawing/2014/main" id="{DB268297-AB06-BC54-B47A-063A8CC3F538}"/>
              </a:ext>
            </a:extLst>
          </p:cNvPr>
          <p:cNvSpPr>
            <a:spLocks noGrp="1"/>
          </p:cNvSpPr>
          <p:nvPr>
            <p:ph idx="1"/>
          </p:nvPr>
        </p:nvSpPr>
        <p:spPr>
          <a:xfrm>
            <a:off x="8184558" y="2638044"/>
            <a:ext cx="3363974" cy="3415622"/>
          </a:xfrm>
        </p:spPr>
        <p:txBody>
          <a:bodyPr>
            <a:normAutofit/>
          </a:bodyPr>
          <a:lstStyle/>
          <a:p>
            <a:pPr marL="0" indent="0">
              <a:buNone/>
            </a:pPr>
            <a:r>
              <a:rPr lang="en-US">
                <a:solidFill>
                  <a:schemeClr val="bg1"/>
                </a:solidFill>
              </a:rPr>
              <a:t>We removed T000000 part</a:t>
            </a:r>
            <a:r>
              <a:rPr lang="ko-KR" altLang="en-US">
                <a:solidFill>
                  <a:schemeClr val="bg1"/>
                </a:solidFill>
              </a:rPr>
              <a:t> </a:t>
            </a:r>
            <a:r>
              <a:rPr lang="en-US" altLang="ko-KR">
                <a:solidFill>
                  <a:schemeClr val="bg1"/>
                </a:solidFill>
              </a:rPr>
              <a:t>in</a:t>
            </a:r>
            <a:r>
              <a:rPr lang="ko-KR" altLang="en-US">
                <a:solidFill>
                  <a:schemeClr val="bg1"/>
                </a:solidFill>
              </a:rPr>
              <a:t> </a:t>
            </a:r>
            <a:r>
              <a:rPr lang="en-US" altLang="ko-KR">
                <a:solidFill>
                  <a:schemeClr val="bg1"/>
                </a:solidFill>
              </a:rPr>
              <a:t>order</a:t>
            </a:r>
            <a:r>
              <a:rPr lang="ko-KR" altLang="en-US">
                <a:solidFill>
                  <a:schemeClr val="bg1"/>
                </a:solidFill>
              </a:rPr>
              <a:t> </a:t>
            </a:r>
            <a:r>
              <a:rPr lang="en-US" altLang="ko-KR">
                <a:solidFill>
                  <a:schemeClr val="bg1"/>
                </a:solidFill>
              </a:rPr>
              <a:t>to</a:t>
            </a:r>
            <a:r>
              <a:rPr lang="ko-KR" altLang="en-US">
                <a:solidFill>
                  <a:schemeClr val="bg1"/>
                </a:solidFill>
              </a:rPr>
              <a:t> </a:t>
            </a:r>
            <a:r>
              <a:rPr lang="en-US" altLang="ko-KR">
                <a:solidFill>
                  <a:schemeClr val="bg1"/>
                </a:solidFill>
              </a:rPr>
              <a:t>present</a:t>
            </a:r>
            <a:r>
              <a:rPr lang="ko-KR" altLang="en-US">
                <a:solidFill>
                  <a:schemeClr val="bg1"/>
                </a:solidFill>
              </a:rPr>
              <a:t> </a:t>
            </a:r>
            <a:r>
              <a:rPr lang="en-US" altLang="ko-KR">
                <a:solidFill>
                  <a:schemeClr val="bg1"/>
                </a:solidFill>
              </a:rPr>
              <a:t>the</a:t>
            </a:r>
            <a:r>
              <a:rPr lang="ko-KR" altLang="en-US">
                <a:solidFill>
                  <a:schemeClr val="bg1"/>
                </a:solidFill>
              </a:rPr>
              <a:t> </a:t>
            </a:r>
            <a:r>
              <a:rPr lang="en-US" altLang="ko-KR">
                <a:solidFill>
                  <a:schemeClr val="bg1"/>
                </a:solidFill>
              </a:rPr>
              <a:t>dates</a:t>
            </a:r>
            <a:r>
              <a:rPr lang="ko-KR" altLang="en-US">
                <a:solidFill>
                  <a:schemeClr val="bg1"/>
                </a:solidFill>
              </a:rPr>
              <a:t> </a:t>
            </a:r>
            <a:r>
              <a:rPr lang="en-US" altLang="ko-KR">
                <a:solidFill>
                  <a:schemeClr val="bg1"/>
                </a:solidFill>
              </a:rPr>
              <a:t>only.</a:t>
            </a:r>
            <a:endParaRPr lang="en-US">
              <a:solidFill>
                <a:schemeClr val="bg1"/>
              </a:solidFill>
            </a:endParaRPr>
          </a:p>
        </p:txBody>
      </p:sp>
      <p:pic>
        <p:nvPicPr>
          <p:cNvPr id="7" name="그림 6">
            <a:extLst>
              <a:ext uri="{FF2B5EF4-FFF2-40B4-BE49-F238E27FC236}">
                <a16:creationId xmlns:a16="http://schemas.microsoft.com/office/drawing/2014/main" id="{3257A620-3E5D-8237-BBC1-C80FD42CF75F}"/>
              </a:ext>
            </a:extLst>
          </p:cNvPr>
          <p:cNvPicPr>
            <a:picLocks noChangeAspect="1"/>
          </p:cNvPicPr>
          <p:nvPr/>
        </p:nvPicPr>
        <p:blipFill>
          <a:blip r:embed="rId3"/>
          <a:stretch>
            <a:fillRect/>
          </a:stretch>
        </p:blipFill>
        <p:spPr>
          <a:xfrm>
            <a:off x="5326063" y="2970213"/>
            <a:ext cx="1307132" cy="1963738"/>
          </a:xfrm>
          <a:prstGeom prst="rect">
            <a:avLst/>
          </a:prstGeom>
        </p:spPr>
      </p:pic>
    </p:spTree>
    <p:extLst>
      <p:ext uri="{BB962C8B-B14F-4D97-AF65-F5344CB8AC3E}">
        <p14:creationId xmlns:p14="http://schemas.microsoft.com/office/powerpoint/2010/main" val="3049976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B69595E-E540-643F-AAD4-8EA5CEA4BA46}"/>
              </a:ext>
            </a:extLst>
          </p:cNvPr>
          <p:cNvSpPr>
            <a:spLocks noGrp="1"/>
          </p:cNvSpPr>
          <p:nvPr>
            <p:ph type="title"/>
          </p:nvPr>
        </p:nvSpPr>
        <p:spPr>
          <a:xfrm>
            <a:off x="6901435" y="2386744"/>
            <a:ext cx="4486656" cy="1645920"/>
          </a:xfrm>
        </p:spPr>
        <p:txBody>
          <a:bodyPr vert="horz" lIns="274320" tIns="182880" rIns="274320" bIns="182880" rtlCol="0" anchor="ctr" anchorCtr="1">
            <a:normAutofit/>
          </a:bodyPr>
          <a:lstStyle/>
          <a:p>
            <a:r>
              <a:rPr lang="en-US" sz="3200"/>
              <a:t>Checking null values</a:t>
            </a:r>
          </a:p>
        </p:txBody>
      </p:sp>
      <p:sp>
        <p:nvSpPr>
          <p:cNvPr id="3" name="내용 개체 틀 2">
            <a:extLst>
              <a:ext uri="{FF2B5EF4-FFF2-40B4-BE49-F238E27FC236}">
                <a16:creationId xmlns:a16="http://schemas.microsoft.com/office/drawing/2014/main" id="{DB268297-AB06-BC54-B47A-063A8CC3F538}"/>
              </a:ext>
            </a:extLst>
          </p:cNvPr>
          <p:cNvSpPr>
            <a:spLocks noGrp="1"/>
          </p:cNvSpPr>
          <p:nvPr>
            <p:ph idx="1"/>
          </p:nvPr>
        </p:nvSpPr>
        <p:spPr>
          <a:xfrm>
            <a:off x="7245378" y="4352544"/>
            <a:ext cx="3798770" cy="1239894"/>
          </a:xfrm>
        </p:spPr>
        <p:txBody>
          <a:bodyPr vert="horz" lIns="91440" tIns="45720" rIns="91440" bIns="45720" rtlCol="0">
            <a:normAutofit/>
          </a:bodyPr>
          <a:lstStyle/>
          <a:p>
            <a:pPr marL="0" indent="0" algn="ctr">
              <a:buNone/>
            </a:pPr>
            <a:r>
              <a:rPr lang="en-US">
                <a:solidFill>
                  <a:schemeClr val="tx1">
                    <a:lumMod val="75000"/>
                    <a:lumOff val="25000"/>
                  </a:schemeClr>
                </a:solidFill>
              </a:rPr>
              <a:t>There was no null values, so we do not have to adjust the data anymore</a:t>
            </a:r>
          </a:p>
        </p:txBody>
      </p:sp>
      <p:sp>
        <p:nvSpPr>
          <p:cNvPr id="17" name="Rectangle 16">
            <a:extLst>
              <a:ext uri="{FF2B5EF4-FFF2-40B4-BE49-F238E27FC236}">
                <a16:creationId xmlns:a16="http://schemas.microsoft.com/office/drawing/2014/main" id="{733DEE68-6B15-49E1-8C6F-EE553B0597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30" y="640080"/>
            <a:ext cx="5455920"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C3F07C8-CCA3-4D2E-A900-8396148C1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8" y="802767"/>
            <a:ext cx="5129784"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그림 5">
            <a:extLst>
              <a:ext uri="{FF2B5EF4-FFF2-40B4-BE49-F238E27FC236}">
                <a16:creationId xmlns:a16="http://schemas.microsoft.com/office/drawing/2014/main" id="{811BF837-EEE2-05FB-C077-76ACB2344554}"/>
              </a:ext>
            </a:extLst>
          </p:cNvPr>
          <p:cNvPicPr>
            <a:picLocks noChangeAspect="1"/>
          </p:cNvPicPr>
          <p:nvPr/>
        </p:nvPicPr>
        <p:blipFill rotWithShape="1">
          <a:blip r:embed="rId2"/>
          <a:srcRect r="32355" b="-2"/>
          <a:stretch/>
        </p:blipFill>
        <p:spPr>
          <a:xfrm>
            <a:off x="1126238" y="1122807"/>
            <a:ext cx="4489704" cy="4297680"/>
          </a:xfrm>
          <a:prstGeom prst="rect">
            <a:avLst/>
          </a:prstGeom>
        </p:spPr>
      </p:pic>
    </p:spTree>
    <p:extLst>
      <p:ext uri="{BB962C8B-B14F-4D97-AF65-F5344CB8AC3E}">
        <p14:creationId xmlns:p14="http://schemas.microsoft.com/office/powerpoint/2010/main" val="2939706454"/>
      </p:ext>
    </p:extLst>
  </p:cSld>
  <p:clrMapOvr>
    <a:masterClrMapping/>
  </p:clrMapOvr>
</p:sld>
</file>

<file path=ppt/theme/theme1.xml><?xml version="1.0" encoding="utf-8"?>
<a:theme xmlns:a="http://schemas.openxmlformats.org/drawingml/2006/main" name="소포">
  <a:themeElements>
    <a:clrScheme name="소포">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소포">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소포">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TM10001115[[fn=소포]]</Template>
  <TotalTime>160</TotalTime>
  <Words>547</Words>
  <Application>Microsoft Office PowerPoint</Application>
  <PresentationFormat>와이드스크린</PresentationFormat>
  <Paragraphs>136</Paragraphs>
  <Slides>27</Slides>
  <Notes>1</Notes>
  <HiddenSlides>0</HiddenSlides>
  <MMClips>0</MMClips>
  <ScaleCrop>false</ScaleCrop>
  <HeadingPairs>
    <vt:vector size="6" baseType="variant">
      <vt:variant>
        <vt:lpstr>사용한 글꼴</vt:lpstr>
      </vt:variant>
      <vt:variant>
        <vt:i4>7</vt:i4>
      </vt:variant>
      <vt:variant>
        <vt:lpstr>테마</vt:lpstr>
      </vt:variant>
      <vt:variant>
        <vt:i4>1</vt:i4>
      </vt:variant>
      <vt:variant>
        <vt:lpstr>슬라이드 제목</vt:lpstr>
      </vt:variant>
      <vt:variant>
        <vt:i4>27</vt:i4>
      </vt:variant>
    </vt:vector>
  </HeadingPairs>
  <TitlesOfParts>
    <vt:vector size="35" baseType="lpstr">
      <vt:lpstr>Inter</vt:lpstr>
      <vt:lpstr>KoPubWorld돋움체 Bold</vt:lpstr>
      <vt:lpstr>KoPubWorld돋움체 Medium</vt:lpstr>
      <vt:lpstr>맑은 고딕</vt:lpstr>
      <vt:lpstr>noto</vt:lpstr>
      <vt:lpstr>Arial</vt:lpstr>
      <vt:lpstr>Gill Sans MT</vt:lpstr>
      <vt:lpstr>소포</vt:lpstr>
      <vt:lpstr>Predicting House Prices</vt:lpstr>
      <vt:lpstr>Purpose of project</vt:lpstr>
      <vt:lpstr>Metheodology</vt:lpstr>
      <vt:lpstr>PowerPoint 프레젠테이션</vt:lpstr>
      <vt:lpstr>preprocessing</vt:lpstr>
      <vt:lpstr>Feature information</vt:lpstr>
      <vt:lpstr>Checking object values</vt:lpstr>
      <vt:lpstr>Adjusting object value</vt:lpstr>
      <vt:lpstr>Checking null values</vt:lpstr>
      <vt:lpstr>Visualizing Correlations</vt:lpstr>
      <vt:lpstr>Dropping features</vt:lpstr>
      <vt:lpstr>PowerPoint 프레젠테이션</vt:lpstr>
      <vt:lpstr>New heatmap</vt:lpstr>
      <vt:lpstr>Making second data</vt:lpstr>
      <vt:lpstr>Splitting the DATA</vt:lpstr>
      <vt:lpstr>Creating the models</vt:lpstr>
      <vt:lpstr>Creating the models</vt:lpstr>
      <vt:lpstr>Training and applying the models</vt:lpstr>
      <vt:lpstr>Evaluating the models</vt:lpstr>
      <vt:lpstr>Feature importance (RFR)</vt:lpstr>
      <vt:lpstr>Clustering - regression</vt:lpstr>
      <vt:lpstr>Clustering model selection</vt:lpstr>
      <vt:lpstr>Gmm with RF&amp;XGB</vt:lpstr>
      <vt:lpstr>K-means with RF&amp;XGB</vt:lpstr>
      <vt:lpstr>Agglomerative with RF&amp;XGB</vt:lpstr>
      <vt:lpstr>Comparison</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House Prices</dc:title>
  <dc:creator>Seokyeom Park</dc:creator>
  <cp:lastModifiedBy>Seokyeom Park</cp:lastModifiedBy>
  <cp:revision>35</cp:revision>
  <dcterms:created xsi:type="dcterms:W3CDTF">2023-11-30T11:58:11Z</dcterms:created>
  <dcterms:modified xsi:type="dcterms:W3CDTF">2023-12-04T07:41:49Z</dcterms:modified>
</cp:coreProperties>
</file>